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011" r:id="rId4"/>
    <p:sldId id="1093" r:id="rId5"/>
    <p:sldId id="1097" r:id="rId6"/>
    <p:sldId id="554" r:id="rId7"/>
    <p:sldId id="2019" r:id="rId8"/>
    <p:sldId id="1095" r:id="rId9"/>
    <p:sldId id="517" r:id="rId10"/>
    <p:sldId id="2020" r:id="rId11"/>
    <p:sldId id="881" r:id="rId12"/>
    <p:sldId id="882" r:id="rId13"/>
    <p:sldId id="2018" r:id="rId14"/>
    <p:sldId id="285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2040">
          <p15:clr>
            <a:srgbClr val="A4A3A4"/>
          </p15:clr>
        </p15:guide>
        <p15:guide id="6" orient="horz" pos="3830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5443">
          <p15:clr>
            <a:srgbClr val="A4A3A4"/>
          </p15:clr>
        </p15:guide>
        <p15:guide id="10" pos="2928">
          <p15:clr>
            <a:srgbClr val="A4A3A4"/>
          </p15:clr>
        </p15:guide>
        <p15:guide id="11" pos="3072">
          <p15:clr>
            <a:srgbClr val="A4A3A4"/>
          </p15:clr>
        </p15:guide>
        <p15:guide id="12" pos="7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ZY Mélanie" initials="P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C29"/>
    <a:srgbClr val="AB433A"/>
    <a:srgbClr val="346394"/>
    <a:srgbClr val="DDDDDD"/>
    <a:srgbClr val="888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3" autoAdjust="0"/>
    <p:restoredTop sz="86437" autoAdjust="0"/>
  </p:normalViewPr>
  <p:slideViewPr>
    <p:cSldViewPr>
      <p:cViewPr varScale="1">
        <p:scale>
          <a:sx n="92" d="100"/>
          <a:sy n="92" d="100"/>
        </p:scale>
        <p:origin x="792" y="184"/>
      </p:cViewPr>
      <p:guideLst>
        <p:guide orient="horz" pos="2160"/>
        <p:guide orient="horz" pos="346"/>
        <p:guide orient="horz" pos="3974"/>
        <p:guide orient="horz" pos="1026"/>
        <p:guide orient="horz" pos="2040"/>
        <p:guide orient="horz" pos="3830"/>
        <p:guide pos="2880"/>
        <p:guide pos="340"/>
        <p:guide pos="5443"/>
        <p:guide pos="2928"/>
        <p:guide pos="3072"/>
        <p:guide pos="7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416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EEB230-4B54-4A6B-A1AC-4F3644696408}" type="datetimeFigureOut">
              <a:rPr lang="fr-FR"/>
              <a:pPr>
                <a:defRPr/>
              </a:pPr>
              <a:t>21/07/2019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028E36-DDDC-42AA-9854-10D61B1D0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02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FB30AD-FEB2-4B08-A33C-F89523407950}" type="datetimeFigureOut">
              <a:rPr lang="fr-FR"/>
              <a:pPr>
                <a:defRPr/>
              </a:pPr>
              <a:t>21/07/2019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47" y="4715474"/>
            <a:ext cx="5438783" cy="4466027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2A4635-07BD-4A9B-9713-37C29ACE01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2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A4635-07BD-4A9B-9713-37C29ACE011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A4F1D5-93B7-F94F-B184-59AC16CC24CA}" type="slidenum">
              <a:rPr lang="en-GB" altLang="fr-FR" sz="1100"/>
              <a:pPr eaLnBrk="1" hangingPunct="1"/>
              <a:t>2</a:t>
            </a:fld>
            <a:endParaRPr lang="en-GB" altLang="fr-FR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52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A4F1D5-93B7-F94F-B184-59AC16CC24CA}" type="slidenum">
              <a:rPr lang="en-GB" altLang="fr-FR" sz="1100"/>
              <a:pPr eaLnBrk="1" hangingPunct="1"/>
              <a:t>3</a:t>
            </a:fld>
            <a:endParaRPr lang="en-GB" altLang="fr-FR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08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l’oral</a:t>
            </a:r>
            <a:r>
              <a:rPr lang="en-US" dirty="0"/>
              <a:t> Why? </a:t>
            </a:r>
          </a:p>
          <a:p>
            <a:r>
              <a:rPr lang="en-US" dirty="0"/>
              <a:t>Because coverage of HIV prevention is not high enough and time from HIV infection to ART initiation is long, thus undiagnosed epidemic (dire </a:t>
            </a:r>
            <a:r>
              <a:rPr lang="en-US" dirty="0" err="1"/>
              <a:t>chiffre</a:t>
            </a:r>
            <a:r>
              <a:rPr lang="en-US" dirty="0"/>
              <a:t> pour 2016)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A713-45DE-DC4C-9DE8-D6EBBC5E43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3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l’oral</a:t>
            </a:r>
            <a:r>
              <a:rPr lang="en-US" dirty="0"/>
              <a:t> Why? </a:t>
            </a:r>
          </a:p>
          <a:p>
            <a:r>
              <a:rPr lang="en-US" dirty="0"/>
              <a:t>Because coverage of HIV prevention is not high enough and time from HIV infection to ART initiation is long, thus undiagnosed epidemic (dire </a:t>
            </a:r>
            <a:r>
              <a:rPr lang="en-US" dirty="0" err="1"/>
              <a:t>chiffre</a:t>
            </a:r>
            <a:r>
              <a:rPr lang="en-US" dirty="0"/>
              <a:t> pour 2016)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A713-45DE-DC4C-9DE8-D6EBBC5E43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40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l’oral</a:t>
            </a:r>
            <a:r>
              <a:rPr lang="en-US" dirty="0"/>
              <a:t> Why? </a:t>
            </a:r>
          </a:p>
          <a:p>
            <a:r>
              <a:rPr lang="en-US" dirty="0"/>
              <a:t>Because coverage of HIV prevention is not high enough and time from HIV infection to ART initiation is long, thus undiagnosed epidemic (dire </a:t>
            </a:r>
            <a:r>
              <a:rPr lang="en-US" dirty="0" err="1"/>
              <a:t>chiffre</a:t>
            </a:r>
            <a:r>
              <a:rPr lang="en-US" dirty="0"/>
              <a:t> pour 2016)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A713-45DE-DC4C-9DE8-D6EBBC5E43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60% in Centre</a:t>
            </a:r>
          </a:p>
          <a:p>
            <a:r>
              <a:rPr lang="fr-FR" dirty="0"/>
              <a:t>80% in Paris</a:t>
            </a:r>
          </a:p>
          <a:p>
            <a:r>
              <a:rPr lang="fr-FR" dirty="0"/>
              <a:t>44% in PACA</a:t>
            </a:r>
          </a:p>
          <a:p>
            <a:r>
              <a:rPr lang="fr-FR" dirty="0"/>
              <a:t>68% in</a:t>
            </a:r>
            <a:r>
              <a:rPr lang="fr-FR" baseline="0" dirty="0"/>
              <a:t> Guyane</a:t>
            </a:r>
          </a:p>
          <a:p>
            <a:endParaRPr lang="fr-FR" baseline="0" dirty="0"/>
          </a:p>
          <a:p>
            <a:endParaRPr lang="fr-FR" baseline="0" dirty="0"/>
          </a:p>
          <a:p>
            <a:r>
              <a:rPr lang="fr-FR" baseline="0" dirty="0" err="1"/>
              <a:t>Affected</a:t>
            </a:r>
            <a:r>
              <a:rPr lang="fr-FR" baseline="0" dirty="0"/>
              <a:t> population varies </a:t>
            </a:r>
            <a:r>
              <a:rPr lang="fr-FR" baseline="0" dirty="0" err="1"/>
              <a:t>from</a:t>
            </a:r>
            <a:r>
              <a:rPr lang="fr-FR" baseline="0" dirty="0"/>
              <a:t> on </a:t>
            </a:r>
            <a:r>
              <a:rPr lang="fr-FR" baseline="0" dirty="0" err="1"/>
              <a:t>region</a:t>
            </a:r>
            <a:r>
              <a:rPr lang="fr-FR" baseline="0" dirty="0"/>
              <a:t> </a:t>
            </a:r>
            <a:r>
              <a:rPr lang="fr-FR" baseline="0" dirty="0" err="1"/>
              <a:t>ot</a:t>
            </a:r>
            <a:r>
              <a:rPr lang="fr-FR" baseline="0" dirty="0"/>
              <a:t> </a:t>
            </a:r>
            <a:r>
              <a:rPr lang="fr-FR" baseline="0" dirty="0" err="1"/>
              <a:t>another</a:t>
            </a:r>
            <a:r>
              <a:rPr lang="fr-FR" baseline="0" dirty="0"/>
              <a:t>, </a:t>
            </a:r>
            <a:r>
              <a:rPr lang="fr-FR" baseline="0" dirty="0" err="1"/>
              <a:t>shwoing</a:t>
            </a:r>
            <a:r>
              <a:rPr lang="fr-FR" baseline="0" dirty="0"/>
              <a:t> the importance of </a:t>
            </a:r>
            <a:r>
              <a:rPr lang="fr-FR" baseline="0" dirty="0" err="1"/>
              <a:t>subnational</a:t>
            </a:r>
            <a:r>
              <a:rPr lang="fr-FR" baseline="0" dirty="0"/>
              <a:t> </a:t>
            </a:r>
            <a:r>
              <a:rPr lang="fr-FR" baseline="0"/>
              <a:t>estimates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A713-45DE-DC4C-9DE8-D6EBBC5E43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l’oral</a:t>
            </a:r>
            <a:r>
              <a:rPr lang="en-US" dirty="0"/>
              <a:t> Why? </a:t>
            </a:r>
          </a:p>
          <a:p>
            <a:r>
              <a:rPr lang="en-US" dirty="0"/>
              <a:t>Because coverage of HIV prevention is not high enough and time from HIV infection to ART initiation is long, thus undiagnosed epidemic (dire </a:t>
            </a:r>
            <a:r>
              <a:rPr lang="en-US" dirty="0" err="1"/>
              <a:t>chiffre</a:t>
            </a:r>
            <a:r>
              <a:rPr lang="en-US" dirty="0"/>
              <a:t> pour 2016)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A713-45DE-DC4C-9DE8-D6EBBC5E437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5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0"/>
            <a:ext cx="33464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827584" y="6175499"/>
            <a:ext cx="756084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692" y="225703"/>
            <a:ext cx="2942203" cy="16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-10852" y="6705364"/>
            <a:ext cx="442392" cy="152636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0" y="6705364"/>
            <a:ext cx="431540" cy="152636"/>
          </a:xfrm>
        </p:spPr>
        <p:txBody>
          <a:bodyPr/>
          <a:lstStyle>
            <a:lvl1pPr marL="0" indent="0" algn="l">
              <a:buNone/>
              <a:defRPr sz="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40000" y="6285600"/>
            <a:ext cx="7560000" cy="250825"/>
          </a:xfrm>
        </p:spPr>
        <p:txBody>
          <a:bodyPr/>
          <a:lstStyle>
            <a:lvl1pPr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40000" y="4410633"/>
            <a:ext cx="8064000" cy="1669491"/>
          </a:xfrm>
        </p:spPr>
        <p:txBody>
          <a:bodyPr/>
          <a:lstStyle>
            <a:lvl1pPr marL="1588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300" b="0">
                <a:solidFill>
                  <a:schemeClr val="accent1"/>
                </a:solidFill>
                <a:latin typeface="+mn-lt"/>
              </a:defRPr>
            </a:lvl1pPr>
            <a:lvl2pPr marL="1588" indent="0"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+mn-lt"/>
              </a:defRPr>
            </a:lvl2pPr>
            <a:lvl3pPr marL="1588" indent="0">
              <a:buNone/>
              <a:defRPr sz="1200"/>
            </a:lvl3pPr>
            <a:lvl4pPr marL="1588" indent="0">
              <a:buFont typeface="Arial" panose="020B0604020202020204" pitchFamily="34" charset="0"/>
              <a:buNone/>
              <a:defRPr sz="1200"/>
            </a:lvl4pPr>
            <a:lvl5pPr marL="1588" indent="0">
              <a:buNone/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936625" y="6705600"/>
            <a:ext cx="7343775" cy="152400"/>
          </a:xfrm>
        </p:spPr>
        <p:txBody>
          <a:bodyPr/>
          <a:lstStyle>
            <a:lvl1pPr>
              <a:defRPr sz="5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7D415B-18FD-4E08-8BFE-8FCCBFC588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0"/>
            <a:ext cx="33464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" name="ZoneTexte 7"/>
          <p:cNvSpPr txBox="1"/>
          <p:nvPr userDrawn="1"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2665487"/>
            <a:ext cx="8064000" cy="1116124"/>
          </a:xfrm>
        </p:spPr>
        <p:txBody>
          <a:bodyPr lIns="126000"/>
          <a:lstStyle>
            <a:lvl1pPr>
              <a:lnSpc>
                <a:spcPct val="100000"/>
              </a:lnSpc>
              <a:tabLst>
                <a:tab pos="4667250" algn="l"/>
              </a:tabLst>
              <a:defRPr sz="1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3796469"/>
            <a:ext cx="8064000" cy="1980220"/>
          </a:xfrm>
        </p:spPr>
        <p:txBody>
          <a:bodyPr lIns="126000" anchor="b"/>
          <a:lstStyle>
            <a:lvl1pPr marL="1588" indent="0">
              <a:lnSpc>
                <a:spcPct val="135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accent1"/>
                </a:solidFill>
              </a:defRPr>
            </a:lvl1pPr>
            <a:lvl2pPr marL="1588" indent="0">
              <a:lnSpc>
                <a:spcPct val="135000"/>
              </a:lnSpc>
              <a:spcAft>
                <a:spcPts val="0"/>
              </a:spcAft>
              <a:buNone/>
              <a:defRPr sz="900" b="0" baseline="0">
                <a:solidFill>
                  <a:schemeClr val="tx1"/>
                </a:solidFill>
              </a:defRPr>
            </a:lvl2pPr>
            <a:lvl3pPr marL="1588" indent="0">
              <a:lnSpc>
                <a:spcPct val="135000"/>
              </a:lnSpc>
              <a:spcAft>
                <a:spcPts val="0"/>
              </a:spcAft>
              <a:buNone/>
              <a:defRPr sz="900" b="0" baseline="0">
                <a:solidFill>
                  <a:schemeClr val="tx1"/>
                </a:solidFill>
              </a:defRPr>
            </a:lvl3pPr>
            <a:lvl4pPr marL="1588" indent="0">
              <a:lnSpc>
                <a:spcPct val="135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</a:defRPr>
            </a:lvl4pPr>
            <a:lvl5pPr marL="1588" indent="0">
              <a:lnSpc>
                <a:spcPct val="135000"/>
              </a:lnSpc>
              <a:buNone/>
              <a:defRPr sz="9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649-BC08-415F-A668-69C6571CCA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BD4-393E-47A8-A32E-61C2A25FFE42}" type="datetimeFigureOut">
              <a:rPr lang="fr-FR" smtClean="0"/>
              <a:t>21/07/2019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3CB-FF42-4EA2-B52C-91D295561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1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 userDrawn="1"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ZoneTexte 19"/>
          <p:cNvSpPr txBox="1"/>
          <p:nvPr userDrawn="1"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788798"/>
            <a:ext cx="8064000" cy="10560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7F8C-F363-4F4E-B203-E2F7AA6930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7"/>
          <p:cNvSpPr/>
          <p:nvPr userDrawn="1"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2" name="ZoneTexte 19"/>
          <p:cNvSpPr txBox="1"/>
          <p:nvPr userDrawn="1"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788798"/>
            <a:ext cx="8064000" cy="10560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3016002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539750" y="1770720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72979" y="3016002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2572730" y="1770720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6"/>
          </p:nvPr>
        </p:nvSpPr>
        <p:spPr bwMode="gray">
          <a:xfrm>
            <a:off x="4670736" y="3016002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pour une image  8"/>
          <p:cNvSpPr>
            <a:spLocks noGrp="1"/>
          </p:cNvSpPr>
          <p:nvPr>
            <p:ph type="pic" sz="quarter" idx="17"/>
          </p:nvPr>
        </p:nvSpPr>
        <p:spPr>
          <a:xfrm>
            <a:off x="4670487" y="1770720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1" name="Espace réservé du contenu 2"/>
          <p:cNvSpPr>
            <a:spLocks noGrp="1"/>
          </p:cNvSpPr>
          <p:nvPr>
            <p:ph idx="18"/>
          </p:nvPr>
        </p:nvSpPr>
        <p:spPr bwMode="gray">
          <a:xfrm>
            <a:off x="6660481" y="3016002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pour une image  8"/>
          <p:cNvSpPr>
            <a:spLocks noGrp="1"/>
          </p:cNvSpPr>
          <p:nvPr>
            <p:ph type="pic" sz="quarter" idx="19"/>
          </p:nvPr>
        </p:nvSpPr>
        <p:spPr>
          <a:xfrm>
            <a:off x="6660232" y="1770720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3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539750" y="5276825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pour une image  8"/>
          <p:cNvSpPr>
            <a:spLocks noGrp="1"/>
          </p:cNvSpPr>
          <p:nvPr>
            <p:ph type="pic" sz="quarter" idx="21"/>
          </p:nvPr>
        </p:nvSpPr>
        <p:spPr>
          <a:xfrm>
            <a:off x="539750" y="4031543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5" name="Espace réservé du contenu 2"/>
          <p:cNvSpPr>
            <a:spLocks noGrp="1"/>
          </p:cNvSpPr>
          <p:nvPr>
            <p:ph idx="22"/>
          </p:nvPr>
        </p:nvSpPr>
        <p:spPr bwMode="gray">
          <a:xfrm>
            <a:off x="2572730" y="5276825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pour une image  8"/>
          <p:cNvSpPr>
            <a:spLocks noGrp="1"/>
          </p:cNvSpPr>
          <p:nvPr>
            <p:ph type="pic" sz="quarter" idx="23"/>
          </p:nvPr>
        </p:nvSpPr>
        <p:spPr>
          <a:xfrm>
            <a:off x="2572730" y="4031543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7" name="Espace réservé du contenu 2"/>
          <p:cNvSpPr>
            <a:spLocks noGrp="1"/>
          </p:cNvSpPr>
          <p:nvPr>
            <p:ph idx="24"/>
          </p:nvPr>
        </p:nvSpPr>
        <p:spPr bwMode="gray">
          <a:xfrm>
            <a:off x="4670487" y="5276825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8" name="Espace réservé pour une image  8"/>
          <p:cNvSpPr>
            <a:spLocks noGrp="1"/>
          </p:cNvSpPr>
          <p:nvPr>
            <p:ph type="pic" sz="quarter" idx="25"/>
          </p:nvPr>
        </p:nvSpPr>
        <p:spPr>
          <a:xfrm>
            <a:off x="4670487" y="4031543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9" name="Espace réservé du contenu 2"/>
          <p:cNvSpPr>
            <a:spLocks noGrp="1"/>
          </p:cNvSpPr>
          <p:nvPr>
            <p:ph idx="26"/>
          </p:nvPr>
        </p:nvSpPr>
        <p:spPr bwMode="gray">
          <a:xfrm>
            <a:off x="6660232" y="5276825"/>
            <a:ext cx="1835757" cy="737034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/>
              <a:defRPr sz="15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0" name="Espace réservé pour une image  8"/>
          <p:cNvSpPr>
            <a:spLocks noGrp="1"/>
          </p:cNvSpPr>
          <p:nvPr>
            <p:ph type="pic" sz="quarter" idx="27"/>
          </p:nvPr>
        </p:nvSpPr>
        <p:spPr>
          <a:xfrm>
            <a:off x="6660232" y="4031543"/>
            <a:ext cx="1062000" cy="1188000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B308-60C9-4F19-B3DB-B510BABC17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95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 userDrawn="1"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ZoneTexte 19"/>
          <p:cNvSpPr txBox="1"/>
          <p:nvPr userDrawn="1"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2941609"/>
            <a:ext cx="8064000" cy="31385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C2D-5E62-4458-A021-D03345EF54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6" descr="bandes_p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1713"/>
            <a:ext cx="80645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 userDrawn="1"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0" name="Image 17" descr="bandes_p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7688" y="4564063"/>
            <a:ext cx="806291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9"/>
          <p:cNvSpPr txBox="1"/>
          <p:nvPr userDrawn="1"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788798"/>
            <a:ext cx="8064000" cy="10560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2631032"/>
            <a:ext cx="8064000" cy="1482044"/>
          </a:xfrm>
        </p:spPr>
        <p:txBody>
          <a:bodyPr/>
          <a:lstStyle>
            <a:lvl1pPr marL="447675" indent="-447675">
              <a:spcAft>
                <a:spcPts val="1200"/>
              </a:spcAft>
              <a:buFont typeface="Arial" panose="020B0604020202020204" pitchFamily="34" charset="0"/>
              <a:buNone/>
              <a:tabLst>
                <a:tab pos="447675" algn="l"/>
              </a:tabLst>
              <a:defRPr sz="1500" b="1">
                <a:solidFill>
                  <a:schemeClr val="tx1"/>
                </a:solidFill>
              </a:defRPr>
            </a:lvl1pPr>
            <a:lvl2pPr marL="0" indent="0"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543202" y="4914511"/>
            <a:ext cx="8064000" cy="1214789"/>
          </a:xfrm>
        </p:spPr>
        <p:txBody>
          <a:bodyPr/>
          <a:lstStyle>
            <a:lvl1pPr marL="447675" indent="-447675">
              <a:spcAft>
                <a:spcPts val="1200"/>
              </a:spcAft>
              <a:buFont typeface="Arial" panose="020B0604020202020204" pitchFamily="34" charset="0"/>
              <a:buNone/>
              <a:tabLst>
                <a:tab pos="447675" algn="l"/>
              </a:tabLst>
              <a:defRPr sz="1500" b="1">
                <a:solidFill>
                  <a:schemeClr val="tx1"/>
                </a:solidFill>
              </a:defRPr>
            </a:lvl1pPr>
            <a:lvl2pPr marL="0" indent="0"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</a:defRPr>
            </a:lvl4pPr>
            <a:lvl5pPr marL="0" indent="0">
              <a:buNone/>
              <a:defRPr sz="15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539999" y="1873249"/>
            <a:ext cx="8064000" cy="455825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accent1"/>
                </a:solidFill>
              </a:defRPr>
            </a:lvl1pPr>
            <a:lvl2pPr marL="1588" indent="0">
              <a:buNone/>
              <a:defRPr sz="2500">
                <a:solidFill>
                  <a:schemeClr val="accent1"/>
                </a:solidFill>
              </a:defRPr>
            </a:lvl2pPr>
            <a:lvl3pPr marL="1588" indent="0">
              <a:buNone/>
              <a:defRPr sz="2500">
                <a:solidFill>
                  <a:schemeClr val="accent1"/>
                </a:solidFill>
              </a:defRPr>
            </a:lvl3pPr>
            <a:lvl4pPr marL="1588" indent="0">
              <a:buFont typeface="Arial" panose="020B0604020202020204" pitchFamily="34" charset="0"/>
              <a:buNone/>
              <a:defRPr sz="2500">
                <a:solidFill>
                  <a:schemeClr val="accent1"/>
                </a:solidFill>
              </a:defRPr>
            </a:lvl4pPr>
            <a:lvl5pPr marL="1588" indent="0"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539999" y="4164369"/>
            <a:ext cx="8064000" cy="455825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accent1"/>
                </a:solidFill>
              </a:defRPr>
            </a:lvl1pPr>
            <a:lvl2pPr marL="1588" indent="0">
              <a:buNone/>
              <a:defRPr sz="2500">
                <a:solidFill>
                  <a:schemeClr val="accent1"/>
                </a:solidFill>
              </a:defRPr>
            </a:lvl2pPr>
            <a:lvl3pPr marL="1588" indent="0">
              <a:buNone/>
              <a:defRPr sz="2500">
                <a:solidFill>
                  <a:schemeClr val="accent1"/>
                </a:solidFill>
              </a:defRPr>
            </a:lvl3pPr>
            <a:lvl4pPr marL="1588" indent="0">
              <a:buFont typeface="Arial" panose="020B0604020202020204" pitchFamily="34" charset="0"/>
              <a:buNone/>
              <a:defRPr sz="2500">
                <a:solidFill>
                  <a:schemeClr val="accent1"/>
                </a:solidFill>
              </a:defRPr>
            </a:lvl4pPr>
            <a:lvl5pPr marL="1588" indent="0"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2515-0090-4C20-8837-9ADAF6E6B9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542925" indent="-542925">
              <a:buFont typeface="Arial" panose="020B0604020202020204" pitchFamily="34" charset="0"/>
              <a:buNone/>
              <a:tabLst>
                <a:tab pos="542925" algn="l"/>
              </a:tabLst>
              <a:defRPr sz="1800" b="0">
                <a:solidFill>
                  <a:schemeClr val="accent1"/>
                </a:solidFill>
              </a:defRPr>
            </a:lvl1pPr>
            <a:lvl2pPr marL="0" indent="0">
              <a:buNone/>
              <a:defRPr sz="1800" b="1">
                <a:solidFill>
                  <a:schemeClr val="accent1"/>
                </a:solidFill>
              </a:defRPr>
            </a:lvl2pPr>
            <a:lvl3pPr marL="357187" indent="0">
              <a:buNone/>
              <a:defRPr sz="1800" b="1">
                <a:solidFill>
                  <a:schemeClr val="accent1"/>
                </a:solidFill>
              </a:defRPr>
            </a:lvl3pPr>
            <a:lvl4pPr marL="357188" indent="0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4pPr>
            <a:lvl5pPr marL="630238" indent="0">
              <a:buNone/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9D50-0121-4E2E-80E1-9CA15B9CD5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Titre document / Le 15 - 09 -  2013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29E0-A25B-4F6C-9DCE-B61DD6E2E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1980267"/>
            <a:ext cx="8064000" cy="11607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539750" y="3238500"/>
            <a:ext cx="4108450" cy="2841625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4876800" y="3238500"/>
            <a:ext cx="3727199" cy="2841625"/>
          </a:xfrm>
          <a:solidFill>
            <a:srgbClr val="DDDDDD"/>
          </a:solidFill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6D35-1702-44EB-BDE3-78D8047ACA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999" y="1"/>
            <a:ext cx="8064000" cy="26064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818044"/>
            <a:ext cx="8064000" cy="393948"/>
          </a:xfrm>
        </p:spPr>
        <p:txBody>
          <a:bodyPr/>
          <a:lstStyle>
            <a:lvl1pPr marL="356400" indent="-356400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î"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3"/>
          </p:nvPr>
        </p:nvSpPr>
        <p:spPr>
          <a:xfrm>
            <a:off x="539750" y="1268413"/>
            <a:ext cx="8064000" cy="1296987"/>
          </a:xfrm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 tableau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4"/>
          </p:nvPr>
        </p:nvSpPr>
        <p:spPr>
          <a:xfrm>
            <a:off x="539750" y="2780928"/>
            <a:ext cx="8101013" cy="3299197"/>
          </a:xfrm>
        </p:spPr>
        <p:txBody>
          <a:bodyPr bIns="720000" rtlCol="0" anchor="ctr">
            <a:no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 graphique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document / Le 15 - 09 -  2013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65FE-307A-4A9D-A465-8EED9CB148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0" y="788988"/>
            <a:ext cx="80645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0" y="1979613"/>
            <a:ext cx="80645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705600"/>
            <a:ext cx="431800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5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36625" y="6284913"/>
            <a:ext cx="7343775" cy="573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TITRE DOCUMENT / Le 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80400" y="6284913"/>
            <a:ext cx="323850" cy="573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AC7370-55F3-4778-B16F-992A5A4B29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9750" y="6208713"/>
            <a:ext cx="8064500" cy="2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ZoneTexte 12"/>
          <p:cNvSpPr txBox="1"/>
          <p:nvPr/>
        </p:nvSpPr>
        <p:spPr>
          <a:xfrm>
            <a:off x="539750" y="6284913"/>
            <a:ext cx="395288" cy="5730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accent1"/>
                </a:solidFill>
                <a:latin typeface="+mn-lt"/>
                <a:cs typeface="+mn-cs"/>
              </a:rPr>
              <a:t>ANRS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ts val="3000"/>
        </a:spcAft>
        <a:buFont typeface="Arial" charset="0"/>
        <a:defRPr sz="2000" kern="1200">
          <a:solidFill>
            <a:srgbClr val="8889AA"/>
          </a:solidFill>
          <a:latin typeface="+mn-lt"/>
          <a:ea typeface="+mn-ea"/>
          <a:cs typeface="+mn-cs"/>
        </a:defRPr>
      </a:lvl1pPr>
      <a:lvl2pPr marL="357188" indent="-357188" algn="l" rtl="0" fontAlgn="base">
        <a:spcBef>
          <a:spcPct val="0"/>
        </a:spcBef>
        <a:spcAft>
          <a:spcPts val="200"/>
        </a:spcAft>
        <a:buClr>
          <a:schemeClr val="accent1"/>
        </a:buClr>
        <a:buFont typeface="Wingdings" pitchFamily="2" charset="2"/>
        <a:buChar char="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750" indent="-182563" algn="l" rtl="0" fontAlgn="base">
        <a:spcBef>
          <a:spcPct val="0"/>
        </a:spcBef>
        <a:spcAft>
          <a:spcPts val="1100"/>
        </a:spcAft>
        <a:buClr>
          <a:schemeClr val="accent1"/>
        </a:buClr>
        <a:buFont typeface="Arial" charset="0"/>
        <a:buChar char="&gt;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357188" algn="l" rtl="0" fontAlgn="base">
        <a:spcBef>
          <a:spcPct val="0"/>
        </a:spcBef>
        <a:spcAft>
          <a:spcPts val="6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630238" indent="82550" algn="l" rtl="0" fontAlgn="base"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.dabis@anrs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linelibrary.wiley.com/doi/10.1002/jia2.251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827584" y="6284913"/>
            <a:ext cx="7554416" cy="19208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fr-FR" dirty="0"/>
              <a:t>Mexico  (07/19)							</a:t>
            </a:r>
            <a:fld id="{8F95C429-93FF-0546-9295-1828A62D52D4}" type="slidenum">
              <a:rPr lang="fr-FR" smtClean="0"/>
              <a:pPr>
                <a:spcAft>
                  <a:spcPct val="0"/>
                </a:spcAft>
              </a:pPr>
              <a:t>1</a:t>
            </a:fld>
            <a:r>
              <a:rPr lang="fr-FR" dirty="0"/>
              <a:t>					</a:t>
            </a:r>
          </a:p>
        </p:txBody>
      </p:sp>
      <p:sp>
        <p:nvSpPr>
          <p:cNvPr id="14338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79512" y="2924944"/>
            <a:ext cx="8784976" cy="230425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Arial" charset="0"/>
              <a:buNone/>
            </a:pPr>
            <a:r>
              <a:rPr lang="da-DK" sz="3600" b="1" dirty="0">
                <a:solidFill>
                  <a:schemeClr val="tx1"/>
                </a:solidFill>
              </a:rPr>
              <a:t>2019 90-90-90 Targets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Arial" charset="0"/>
              <a:buNone/>
            </a:pPr>
            <a:r>
              <a:rPr lang="da-DK" sz="3200" b="1" dirty="0">
                <a:solidFill>
                  <a:schemeClr val="tx1"/>
                </a:solidFill>
              </a:rPr>
              <a:t>France </a:t>
            </a:r>
            <a:r>
              <a:rPr lang="da-DK" sz="3200" b="1" dirty="0" err="1">
                <a:solidFill>
                  <a:schemeClr val="tx1"/>
                </a:solidFill>
              </a:rPr>
              <a:t>progress</a:t>
            </a:r>
            <a:r>
              <a:rPr lang="da-DK" sz="3200" b="1" dirty="0">
                <a:solidFill>
                  <a:schemeClr val="tx1"/>
                </a:solidFill>
              </a:rPr>
              <a:t> and </a:t>
            </a:r>
            <a:r>
              <a:rPr lang="da-DK" sz="3200" b="1" dirty="0" err="1">
                <a:solidFill>
                  <a:schemeClr val="tx1"/>
                </a:solidFill>
              </a:rPr>
              <a:t>experience</a:t>
            </a:r>
            <a:endParaRPr lang="da-DK" sz="32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Arial" charset="0"/>
              <a:buNone/>
            </a:pPr>
            <a:endParaRPr lang="da-DK" sz="32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Arial" charset="0"/>
              <a:buNone/>
            </a:pPr>
            <a:r>
              <a:rPr lang="da-DK" sz="3600" dirty="0">
                <a:solidFill>
                  <a:schemeClr val="tx1"/>
                </a:solidFill>
              </a:rPr>
              <a:t>François </a:t>
            </a:r>
            <a:r>
              <a:rPr lang="da-DK" sz="3600" dirty="0" err="1">
                <a:solidFill>
                  <a:schemeClr val="tx1"/>
                </a:solidFill>
              </a:rPr>
              <a:t>Dabis</a:t>
            </a:r>
            <a:r>
              <a:rPr lang="da-DK" sz="3600" dirty="0">
                <a:solidFill>
                  <a:schemeClr val="tx1"/>
                </a:solidFill>
              </a:rPr>
              <a:t>, MD, </a:t>
            </a:r>
            <a:r>
              <a:rPr lang="da-DK" sz="3600" dirty="0" err="1">
                <a:solidFill>
                  <a:schemeClr val="tx1"/>
                </a:solidFill>
              </a:rPr>
              <a:t>PhD</a:t>
            </a:r>
            <a:endParaRPr lang="da-DK" sz="3600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61D5DD-F6A1-8F4F-B8B4-6B224818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06" y="0"/>
            <a:ext cx="3629946" cy="1737505"/>
          </a:xfrm>
          <a:prstGeom prst="rect">
            <a:avLst/>
          </a:prstGeom>
        </p:spPr>
      </p:pic>
      <p:pic>
        <p:nvPicPr>
          <p:cNvPr id="5" name="Picture 1031" descr="IAPAC_title_slide_020113.png                                   01500AABMacintosh HD                   7C2630DB:">
            <a:extLst>
              <a:ext uri="{FF2B5EF4-FFF2-40B4-BE49-F238E27FC236}">
                <a16:creationId xmlns:a16="http://schemas.microsoft.com/office/drawing/2014/main" id="{C09558CE-8896-504A-916F-E112CDE5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8" b="62102"/>
          <a:stretch/>
        </p:blipFill>
        <p:spPr bwMode="auto">
          <a:xfrm>
            <a:off x="2555776" y="1722728"/>
            <a:ext cx="4750709" cy="10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6A471168-51BC-E142-A2D7-E15464EADD76}"/>
              </a:ext>
            </a:extLst>
          </p:cNvPr>
          <p:cNvSpPr txBox="1"/>
          <p:nvPr/>
        </p:nvSpPr>
        <p:spPr>
          <a:xfrm>
            <a:off x="7313087" y="37326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2" name="Google Shape;234;p24">
            <a:extLst>
              <a:ext uri="{FF2B5EF4-FFF2-40B4-BE49-F238E27FC236}">
                <a16:creationId xmlns:a16="http://schemas.microsoft.com/office/drawing/2014/main" id="{B010B986-B8A3-4846-A6E5-7D8E61E453FA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44000" cy="3725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65760" y="354956"/>
            <a:ext cx="8625840" cy="105782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Long time </a:t>
            </a:r>
            <a:r>
              <a:rPr lang="fr-FR" sz="4000" b="1" dirty="0" err="1"/>
              <a:t>interval</a:t>
            </a:r>
            <a:r>
              <a:rPr lang="fr-FR" sz="4000" b="1" dirty="0"/>
              <a:t> </a:t>
            </a:r>
            <a:r>
              <a:rPr lang="fr-FR" sz="4000" b="1" dirty="0" err="1"/>
              <a:t>between</a:t>
            </a:r>
            <a:r>
              <a:rPr lang="fr-FR" sz="4000" b="1" dirty="0"/>
              <a:t> infection and </a:t>
            </a:r>
            <a:r>
              <a:rPr lang="fr-FR" sz="4000" b="1" dirty="0" err="1"/>
              <a:t>diagnosis</a:t>
            </a:r>
            <a:r>
              <a:rPr lang="fr-FR" sz="4000" b="1" dirty="0"/>
              <a:t> in France in 2014-2016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0EDAAE-B1CC-7E44-B26B-43DD515C14CF}"/>
              </a:ext>
            </a:extLst>
          </p:cNvPr>
          <p:cNvSpPr txBox="1"/>
          <p:nvPr/>
        </p:nvSpPr>
        <p:spPr>
          <a:xfrm>
            <a:off x="4572431" y="566893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7637836-6AB1-524F-B493-501D0AE50146}"/>
              </a:ext>
            </a:extLst>
          </p:cNvPr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6FEB9FA-9F3E-C74A-83DA-ED44995927AD}"/>
              </a:ext>
            </a:extLst>
          </p:cNvPr>
          <p:cNvSpPr/>
          <p:nvPr/>
        </p:nvSpPr>
        <p:spPr>
          <a:xfrm>
            <a:off x="107504" y="1752528"/>
            <a:ext cx="88840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Our challenge :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Reduce entry into the cascade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Improve the 1</a:t>
            </a:r>
            <a:r>
              <a:rPr lang="en-US" sz="3600" b="1" baseline="30000" dirty="0"/>
              <a:t>st</a:t>
            </a:r>
            <a:r>
              <a:rPr lang="en-US" sz="3600" b="1" dirty="0"/>
              <a:t> 90 overall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Fix disparities between vulnerable populations and between regions</a:t>
            </a:r>
          </a:p>
        </p:txBody>
      </p:sp>
    </p:spTree>
    <p:extLst>
      <p:ext uri="{BB962C8B-B14F-4D97-AF65-F5344CB8AC3E}">
        <p14:creationId xmlns:p14="http://schemas.microsoft.com/office/powerpoint/2010/main" val="134607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The 4th 90 : good quality of life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2" y="2214326"/>
            <a:ext cx="5616206" cy="29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6354660" y="3198578"/>
            <a:ext cx="1406289" cy="1901895"/>
            <a:chOff x="8510420" y="3154681"/>
            <a:chExt cx="1875052" cy="2535860"/>
          </a:xfrm>
        </p:grpSpPr>
        <p:grpSp>
          <p:nvGrpSpPr>
            <p:cNvPr id="7" name="Groupe 6"/>
            <p:cNvGrpSpPr/>
            <p:nvPr/>
          </p:nvGrpSpPr>
          <p:grpSpPr>
            <a:xfrm>
              <a:off x="8583356" y="3154681"/>
              <a:ext cx="1634490" cy="1542882"/>
              <a:chOff x="8229600" y="2994829"/>
              <a:chExt cx="1634490" cy="154288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326475" y="3091975"/>
                <a:ext cx="1443990" cy="1337310"/>
              </a:xfrm>
              <a:prstGeom prst="rect">
                <a:avLst/>
              </a:prstGeom>
              <a:solidFill>
                <a:srgbClr val="E51937"/>
              </a:solidFill>
              <a:ln>
                <a:solidFill>
                  <a:srgbClr val="E519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50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229600" y="2994829"/>
                <a:ext cx="1634490" cy="1542882"/>
              </a:xfrm>
              <a:prstGeom prst="rect">
                <a:avLst/>
              </a:prstGeom>
              <a:noFill/>
              <a:ln w="19050">
                <a:solidFill>
                  <a:srgbClr val="E5193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500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8771671" y="3429000"/>
              <a:ext cx="144399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500" dirty="0">
                  <a:solidFill>
                    <a:schemeClr val="bg1"/>
                  </a:solidFill>
                  <a:latin typeface="Tw Cen MT" panose="020B0602020104020603" pitchFamily="34" charset="0"/>
                  <a:ea typeface="Gadugi" panose="020B0502040204020203" pitchFamily="34" charset="0"/>
                </a:rPr>
                <a:t>90</a:t>
              </a:r>
              <a:r>
                <a:rPr lang="fr-FR" sz="105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510420" y="5136544"/>
              <a:ext cx="18750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kern="1400" spc="75" dirty="0">
                  <a:solidFill>
                    <a:srgbClr val="E51937"/>
                  </a:solidFill>
                  <a:latin typeface="Bahnschrift SemiBold Condensed" panose="020B0502040204020203" pitchFamily="34" charset="0"/>
                </a:rPr>
                <a:t> good quality of life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64171" y="5358578"/>
            <a:ext cx="3440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err="1"/>
              <a:t>Lazarus</a:t>
            </a:r>
            <a:r>
              <a:rPr lang="fr-FR" sz="1050" i="1" dirty="0"/>
              <a:t> et al., BMC Med, 2016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A3D3036-1CAA-664C-A57B-24924A0BDD08}"/>
              </a:ext>
            </a:extLst>
          </p:cNvPr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603" y="335325"/>
            <a:ext cx="7886700" cy="98947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The ANRS CO3 Aquitaine </a:t>
            </a:r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Cohort’s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 </a:t>
            </a:r>
            <a:b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</a:b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« </a:t>
            </a:r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Bring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your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own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device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 » solution </a:t>
            </a:r>
          </a:p>
        </p:txBody>
      </p:sp>
      <p:sp>
        <p:nvSpPr>
          <p:cNvPr id="14" name="Pentagone 13"/>
          <p:cNvSpPr/>
          <p:nvPr/>
        </p:nvSpPr>
        <p:spPr>
          <a:xfrm>
            <a:off x="3829425" y="4480769"/>
            <a:ext cx="4914546" cy="16201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Triangle isocèle 14"/>
          <p:cNvSpPr/>
          <p:nvPr/>
        </p:nvSpPr>
        <p:spPr>
          <a:xfrm>
            <a:off x="3795764" y="4696793"/>
            <a:ext cx="108012" cy="2160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741758" y="4977059"/>
            <a:ext cx="91810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Enrolled in the ANRS CO3 Aquitaine Cohort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29425" y="4264745"/>
            <a:ext cx="15865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12 years of follow-up on average</a:t>
            </a:r>
          </a:p>
        </p:txBody>
      </p:sp>
      <p:sp>
        <p:nvSpPr>
          <p:cNvPr id="20" name="Organigramme : Trier 19"/>
          <p:cNvSpPr/>
          <p:nvPr/>
        </p:nvSpPr>
        <p:spPr>
          <a:xfrm>
            <a:off x="5523956" y="4210739"/>
            <a:ext cx="108012" cy="216024"/>
          </a:xfrm>
          <a:prstGeom prst="flowChartSor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1" name="Connecteur droit 20"/>
          <p:cNvCxnSpPr>
            <a:stCxn id="20" idx="0"/>
          </p:cNvCxnSpPr>
          <p:nvPr/>
        </p:nvCxnSpPr>
        <p:spPr>
          <a:xfrm flipV="1">
            <a:off x="5577962" y="3778691"/>
            <a:ext cx="0" cy="432048"/>
          </a:xfrm>
          <a:prstGeom prst="line">
            <a:avLst/>
          </a:prstGeom>
          <a:ln w="127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577962" y="3778691"/>
            <a:ext cx="216024" cy="0"/>
          </a:xfrm>
          <a:prstGeom prst="line">
            <a:avLst/>
          </a:prstGeom>
          <a:ln w="127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69" y="3435055"/>
            <a:ext cx="687271" cy="68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e 23"/>
          <p:cNvSpPr/>
          <p:nvPr/>
        </p:nvSpPr>
        <p:spPr>
          <a:xfrm>
            <a:off x="6445378" y="3616673"/>
            <a:ext cx="2279732" cy="162018"/>
          </a:xfrm>
          <a:prstGeom prst="homePlat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25" name="Groupe 24"/>
          <p:cNvGrpSpPr/>
          <p:nvPr/>
        </p:nvGrpSpPr>
        <p:grpSpPr>
          <a:xfrm>
            <a:off x="6639220" y="3305881"/>
            <a:ext cx="162018" cy="323165"/>
            <a:chOff x="5410947" y="2294532"/>
            <a:chExt cx="216024" cy="43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rganigramme : Connecteur page suivante 25"/>
            <p:cNvSpPr/>
            <p:nvPr/>
          </p:nvSpPr>
          <p:spPr>
            <a:xfrm>
              <a:off x="5410947" y="2331367"/>
              <a:ext cx="216024" cy="305545"/>
            </a:xfrm>
            <a:prstGeom prst="flowChartOffpageConnec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410947" y="2294532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036124" y="3305881"/>
            <a:ext cx="162018" cy="323165"/>
            <a:chOff x="5410947" y="2294532"/>
            <a:chExt cx="216024" cy="43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rganigramme : Connecteur page suivante 28"/>
            <p:cNvSpPr/>
            <p:nvPr/>
          </p:nvSpPr>
          <p:spPr>
            <a:xfrm>
              <a:off x="5410947" y="2331367"/>
              <a:ext cx="216024" cy="305545"/>
            </a:xfrm>
            <a:prstGeom prst="flowChartOffpageConnec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10947" y="2294532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414166" y="3305881"/>
            <a:ext cx="162018" cy="323165"/>
            <a:chOff x="5410947" y="2294532"/>
            <a:chExt cx="216024" cy="43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Organigramme : Connecteur page suivante 31"/>
            <p:cNvSpPr/>
            <p:nvPr/>
          </p:nvSpPr>
          <p:spPr>
            <a:xfrm>
              <a:off x="5410947" y="2331367"/>
              <a:ext cx="216024" cy="305545"/>
            </a:xfrm>
            <a:prstGeom prst="flowChartOffpageConnec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410947" y="2294532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792208" y="3305881"/>
            <a:ext cx="162018" cy="323165"/>
            <a:chOff x="5410947" y="2294532"/>
            <a:chExt cx="216024" cy="43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Organigramme : Connecteur page suivante 34"/>
            <p:cNvSpPr/>
            <p:nvPr/>
          </p:nvSpPr>
          <p:spPr>
            <a:xfrm>
              <a:off x="5410947" y="2331367"/>
              <a:ext cx="216024" cy="305545"/>
            </a:xfrm>
            <a:prstGeom prst="flowChartOffpageConnec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410947" y="2294532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170250" y="3305881"/>
            <a:ext cx="162018" cy="323165"/>
            <a:chOff x="5410947" y="2294532"/>
            <a:chExt cx="216024" cy="43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Organigramme : Connecteur page suivante 37"/>
            <p:cNvSpPr/>
            <p:nvPr/>
          </p:nvSpPr>
          <p:spPr>
            <a:xfrm>
              <a:off x="5410947" y="2331367"/>
              <a:ext cx="216024" cy="305545"/>
            </a:xfrm>
            <a:prstGeom prst="flowChartOffpageConnec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410947" y="2294532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sp>
        <p:nvSpPr>
          <p:cNvPr id="40" name="Accolades 39"/>
          <p:cNvSpPr/>
          <p:nvPr/>
        </p:nvSpPr>
        <p:spPr>
          <a:xfrm>
            <a:off x="6464240" y="3130619"/>
            <a:ext cx="2030046" cy="432048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1" name="ZoneTexte 40"/>
          <p:cNvSpPr txBox="1"/>
          <p:nvPr/>
        </p:nvSpPr>
        <p:spPr>
          <a:xfrm>
            <a:off x="6699207" y="2911545"/>
            <a:ext cx="1531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Prompt 1x per year</a:t>
            </a:r>
          </a:p>
        </p:txBody>
      </p:sp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04" y="3041284"/>
            <a:ext cx="405794" cy="40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4649309" y="2996121"/>
            <a:ext cx="118813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PLWH create their own accounts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628036" y="3370596"/>
            <a:ext cx="12199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Complete an initial battery of PRO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477541" y="3785946"/>
            <a:ext cx="219206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Collection of “patient-reported outcomes”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464240" y="4729185"/>
            <a:ext cx="21920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Collection of routine clinical and laboratory data 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631968" y="4222943"/>
            <a:ext cx="13838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Enrollment in the </a:t>
            </a:r>
            <a:r>
              <a:rPr lang="en-US" sz="750" i="1" dirty="0" err="1"/>
              <a:t>QuAliV</a:t>
            </a:r>
            <a:r>
              <a:rPr lang="en-US" sz="750" i="1" dirty="0"/>
              <a:t> Study</a:t>
            </a:r>
          </a:p>
        </p:txBody>
      </p:sp>
      <p:pic>
        <p:nvPicPr>
          <p:cNvPr id="48" name="Picture 2" descr="C:\Users\db1\Downloads\QualiVIH_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27" y="2353854"/>
            <a:ext cx="1215095" cy="8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6" y="2030596"/>
            <a:ext cx="2485890" cy="342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89154" y="5572891"/>
            <a:ext cx="369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Barger</a:t>
            </a:r>
            <a:r>
              <a:rPr lang="fr-FR" sz="1400" i="1" dirty="0"/>
              <a:t> et al., JMIR </a:t>
            </a:r>
            <a:r>
              <a:rPr lang="fr-FR" sz="1400" i="1" dirty="0" err="1"/>
              <a:t>Research</a:t>
            </a:r>
            <a:r>
              <a:rPr lang="fr-FR" sz="1400" i="1" dirty="0"/>
              <a:t> Protocol, 2018 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FBE5AF2-181E-0A47-AC52-F75DFF9571FC}"/>
              </a:ext>
            </a:extLst>
          </p:cNvPr>
          <p:cNvCxnSpPr/>
          <p:nvPr/>
        </p:nvCxnSpPr>
        <p:spPr>
          <a:xfrm>
            <a:off x="0" y="121296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2C930-52CA-DB4E-B7C7-1D90B2D3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858110-034E-7543-BF12-4A62C1CD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F7B3D3-920B-5F43-ACF3-00BD8775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7F8C-F363-4F4E-B203-E2F7AA69308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DD95D3CE-65BE-2F43-BE6B-323A6A251A17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9108504" cy="23042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ts val="3000"/>
              </a:spcAft>
              <a:buFont typeface="Arial" charset="0"/>
              <a:defRPr sz="2000" kern="1200">
                <a:solidFill>
                  <a:srgbClr val="8889AA"/>
                </a:solidFill>
                <a:latin typeface="+mn-lt"/>
                <a:ea typeface="+mn-ea"/>
                <a:cs typeface="+mn-cs"/>
              </a:defRPr>
            </a:lvl1pPr>
            <a:lvl2pPr marL="357188" indent="-357188" algn="l" rtl="0" fontAlgn="base"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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82563" algn="l" rtl="0" fontAlgn="base">
              <a:spcBef>
                <a:spcPct val="0"/>
              </a:spcBef>
              <a:spcAft>
                <a:spcPts val="1100"/>
              </a:spcAft>
              <a:buClr>
                <a:schemeClr val="accent1"/>
              </a:buClr>
              <a:buFont typeface="Arial" charset="0"/>
              <a:buChar char="&gt;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57188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238" indent="8255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00"/>
              </a:spcBef>
              <a:spcAft>
                <a:spcPct val="0"/>
              </a:spcAft>
            </a:pPr>
            <a:r>
              <a:rPr lang="da-DK" sz="3200" b="1" dirty="0" err="1">
                <a:solidFill>
                  <a:schemeClr val="tx1"/>
                </a:solidFill>
              </a:rPr>
              <a:t>Acknowledgements</a:t>
            </a:r>
            <a:endParaRPr lang="da-DK" sz="3200" b="1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  <a:spcAft>
                <a:spcPct val="0"/>
              </a:spcAft>
            </a:pPr>
            <a:endParaRPr lang="da-DK" sz="1000" b="1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  <a:spcAft>
                <a:spcPct val="0"/>
              </a:spcAft>
            </a:pPr>
            <a:endParaRPr lang="da-DK" sz="32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  <a:spcAft>
                <a:spcPct val="0"/>
              </a:spcAft>
            </a:pPr>
            <a:r>
              <a:rPr lang="da-DK" sz="3200" dirty="0">
                <a:solidFill>
                  <a:schemeClr val="tx1"/>
                </a:solidFill>
              </a:rPr>
              <a:t>Dominique </a:t>
            </a:r>
            <a:r>
              <a:rPr lang="da-DK" sz="3200" dirty="0" err="1">
                <a:solidFill>
                  <a:schemeClr val="tx1"/>
                </a:solidFill>
              </a:rPr>
              <a:t>Costagliola</a:t>
            </a:r>
            <a:r>
              <a:rPr lang="da-DK" sz="3200" dirty="0">
                <a:solidFill>
                  <a:schemeClr val="tx1"/>
                </a:solidFill>
              </a:rPr>
              <a:t>, </a:t>
            </a:r>
            <a:r>
              <a:rPr lang="da-DK" sz="3200" dirty="0" err="1">
                <a:solidFill>
                  <a:schemeClr val="tx1"/>
                </a:solidFill>
              </a:rPr>
              <a:t>Virginie</a:t>
            </a:r>
            <a:r>
              <a:rPr lang="da-DK" sz="3200" dirty="0">
                <a:solidFill>
                  <a:schemeClr val="tx1"/>
                </a:solidFill>
              </a:rPr>
              <a:t> Supervie</a:t>
            </a:r>
          </a:p>
          <a:p>
            <a:pPr algn="ctr">
              <a:spcBef>
                <a:spcPts val="1800"/>
              </a:spcBef>
              <a:spcAft>
                <a:spcPct val="0"/>
              </a:spcAft>
            </a:pPr>
            <a:endParaRPr lang="da-DK" sz="32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  <a:spcAft>
                <a:spcPct val="0"/>
              </a:spcAft>
            </a:pPr>
            <a:r>
              <a:rPr lang="da-DK" sz="3200" dirty="0">
                <a:solidFill>
                  <a:schemeClr val="tx1"/>
                </a:solidFill>
              </a:rPr>
              <a:t>Diana </a:t>
            </a:r>
            <a:r>
              <a:rPr lang="da-DK" sz="3200" dirty="0" err="1">
                <a:solidFill>
                  <a:schemeClr val="tx1"/>
                </a:solidFill>
              </a:rPr>
              <a:t>Barger</a:t>
            </a:r>
            <a:r>
              <a:rPr lang="da-DK" sz="3200" dirty="0">
                <a:solidFill>
                  <a:schemeClr val="tx1"/>
                </a:solidFill>
              </a:rPr>
              <a:t>, </a:t>
            </a:r>
            <a:r>
              <a:rPr lang="da-DK" sz="3200" dirty="0" err="1">
                <a:solidFill>
                  <a:schemeClr val="tx1"/>
                </a:solidFill>
              </a:rPr>
              <a:t>Fabrice</a:t>
            </a:r>
            <a:r>
              <a:rPr lang="da-DK" sz="3200" dirty="0">
                <a:solidFill>
                  <a:schemeClr val="tx1"/>
                </a:solidFill>
              </a:rPr>
              <a:t> Bonnet, ANRS CO3 </a:t>
            </a:r>
            <a:r>
              <a:rPr lang="da-DK" sz="3200" dirty="0" err="1">
                <a:solidFill>
                  <a:schemeClr val="tx1"/>
                </a:solidFill>
              </a:rPr>
              <a:t>cohort</a:t>
            </a:r>
            <a:r>
              <a:rPr lang="da-DK" sz="3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CABA327-704E-D94B-9D44-76D4D792EF8F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8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cs typeface="Arial" charset="0"/>
            </a:endParaRPr>
          </a:p>
        </p:txBody>
      </p:sp>
      <p:sp>
        <p:nvSpPr>
          <p:cNvPr id="1536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DF8D84-8AC5-4270-91E1-198AF4EEC28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dirty="0"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186862"/>
            <a:ext cx="2268252" cy="12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80734" y="4023066"/>
            <a:ext cx="5815454" cy="80770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261" b="1" dirty="0">
                <a:hlinkClick r:id="rId3"/>
              </a:rPr>
              <a:t>francois.dabis@anrs.fr</a:t>
            </a:r>
            <a:br>
              <a:rPr lang="fr-FR" altLang="fr-FR" sz="2261" b="1" dirty="0"/>
            </a:br>
            <a:br>
              <a:rPr lang="fr-FR" altLang="fr-FR" sz="2261" b="1" dirty="0"/>
            </a:br>
            <a:r>
              <a:rPr lang="fr-FR" altLang="fr-FR" sz="2261" b="1" dirty="0"/>
              <a:t>@</a:t>
            </a:r>
            <a:r>
              <a:rPr lang="fr-FR" altLang="fr-FR" sz="2261" b="1" dirty="0" err="1"/>
              <a:t>DabisFrancois</a:t>
            </a:r>
            <a:br>
              <a:rPr lang="fr-FR" altLang="fr-FR" sz="2261" b="1" dirty="0"/>
            </a:br>
            <a:endParaRPr lang="fr-FR" altLang="fr-FR" sz="2261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70620B-5C3B-F247-9E2C-9D747F183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5" y="4208716"/>
            <a:ext cx="602813" cy="6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Titre 1"/>
          <p:cNvSpPr txBox="1">
            <a:spLocks/>
          </p:cNvSpPr>
          <p:nvPr/>
        </p:nvSpPr>
        <p:spPr bwMode="auto">
          <a:xfrm>
            <a:off x="76200" y="-90264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>
                <a:latin typeface="+mj-lt"/>
              </a:rPr>
              <a:t>Data sources to </a:t>
            </a:r>
            <a:r>
              <a:rPr lang="fr-FR" altLang="fr-FR" sz="3600" b="1" dirty="0" err="1">
                <a:latin typeface="+mj-lt"/>
              </a:rPr>
              <a:t>estimate</a:t>
            </a:r>
            <a:r>
              <a:rPr lang="fr-FR" altLang="fr-FR" sz="3600" b="1" dirty="0">
                <a:latin typeface="+mj-lt"/>
              </a:rPr>
              <a:t> the cascade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F45D4A1-B1B0-704E-B11D-A098FC0F09E6}"/>
              </a:ext>
            </a:extLst>
          </p:cNvPr>
          <p:cNvGrpSpPr/>
          <p:nvPr/>
        </p:nvGrpSpPr>
        <p:grpSpPr>
          <a:xfrm>
            <a:off x="29793" y="1158945"/>
            <a:ext cx="9114207" cy="5072373"/>
            <a:chOff x="-503607" y="1273245"/>
            <a:chExt cx="9114207" cy="5072373"/>
          </a:xfrm>
        </p:grpSpPr>
        <p:sp>
          <p:nvSpPr>
            <p:cNvPr id="33793" name="Oval 3"/>
            <p:cNvSpPr>
              <a:spLocks noChangeArrowheads="1"/>
            </p:cNvSpPr>
            <p:nvPr/>
          </p:nvSpPr>
          <p:spPr bwMode="auto">
            <a:xfrm>
              <a:off x="618347" y="2037410"/>
              <a:ext cx="6803512" cy="392479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fr-FR" sz="2000" dirty="0">
                <a:latin typeface="+mj-lt"/>
              </a:endParaRPr>
            </a:p>
          </p:txBody>
        </p:sp>
        <p:sp>
          <p:nvSpPr>
            <p:cNvPr id="33794" name="Text Box 10"/>
            <p:cNvSpPr txBox="1">
              <a:spLocks noChangeArrowheads="1"/>
            </p:cNvSpPr>
            <p:nvPr/>
          </p:nvSpPr>
          <p:spPr bwMode="auto">
            <a:xfrm>
              <a:off x="1387916" y="3445899"/>
              <a:ext cx="2307402" cy="65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fr-FR" altLang="fr-FR" sz="2000">
                <a:solidFill>
                  <a:srgbClr val="FF0066"/>
                </a:solidFill>
                <a:latin typeface="+mj-lt"/>
              </a:endParaRPr>
            </a:p>
            <a:p>
              <a:pPr eaLnBrk="1" hangingPunct="1">
                <a:lnSpc>
                  <a:spcPct val="80000"/>
                </a:lnSpc>
              </a:pPr>
              <a:endParaRPr lang="fr-FR" altLang="fr-FR" sz="200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33795" name="ZoneTexte 11"/>
            <p:cNvSpPr txBox="1">
              <a:spLocks noChangeArrowheads="1"/>
            </p:cNvSpPr>
            <p:nvPr/>
          </p:nvSpPr>
          <p:spPr bwMode="auto">
            <a:xfrm>
              <a:off x="2215048" y="2352783"/>
              <a:ext cx="37262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Individuals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diagnosed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with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HIV,</a:t>
              </a:r>
            </a:p>
            <a:p>
              <a:pPr algn="ctr" eaLnBrk="1" hangingPunct="1"/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linked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to care and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followed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-up</a:t>
              </a:r>
            </a:p>
          </p:txBody>
        </p:sp>
        <p:sp>
          <p:nvSpPr>
            <p:cNvPr id="33796" name="Oval 11"/>
            <p:cNvSpPr>
              <a:spLocks noChangeArrowheads="1"/>
            </p:cNvSpPr>
            <p:nvPr/>
          </p:nvSpPr>
          <p:spPr bwMode="auto">
            <a:xfrm>
              <a:off x="1420524" y="3476635"/>
              <a:ext cx="5071330" cy="2485570"/>
            </a:xfrm>
            <a:prstGeom prst="ellipse">
              <a:avLst/>
            </a:prstGeom>
            <a:solidFill>
              <a:srgbClr val="00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fr-FR" sz="2000">
                <a:latin typeface="+mj-lt"/>
              </a:endParaRPr>
            </a:p>
          </p:txBody>
        </p:sp>
        <p:sp>
          <p:nvSpPr>
            <p:cNvPr id="33797" name="ZoneTexte 6"/>
            <p:cNvSpPr txBox="1">
              <a:spLocks noChangeArrowheads="1"/>
            </p:cNvSpPr>
            <p:nvPr/>
          </p:nvSpPr>
          <p:spPr bwMode="auto">
            <a:xfrm>
              <a:off x="2297051" y="3719847"/>
              <a:ext cx="34682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Individuals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diagnosed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with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HIV but not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linked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to care</a:t>
              </a:r>
            </a:p>
          </p:txBody>
        </p:sp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2109224" y="4446810"/>
              <a:ext cx="3819150" cy="15153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fr-FR" sz="2000">
                <a:latin typeface="+mj-lt"/>
              </a:endParaRPr>
            </a:p>
          </p:txBody>
        </p:sp>
        <p:sp>
          <p:nvSpPr>
            <p:cNvPr id="33799" name="ZoneTexte 8"/>
            <p:cNvSpPr txBox="1">
              <a:spLocks noChangeArrowheads="1"/>
            </p:cNvSpPr>
            <p:nvPr/>
          </p:nvSpPr>
          <p:spPr bwMode="auto">
            <a:xfrm>
              <a:off x="2540320" y="4818035"/>
              <a:ext cx="30756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Undiagnosed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HIV infections</a:t>
              </a:r>
            </a:p>
          </p:txBody>
        </p:sp>
        <p:sp>
          <p:nvSpPr>
            <p:cNvPr id="33800" name="ZoneTexte 19"/>
            <p:cNvSpPr txBox="1">
              <a:spLocks noChangeArrowheads="1"/>
            </p:cNvSpPr>
            <p:nvPr/>
          </p:nvSpPr>
          <p:spPr bwMode="auto">
            <a:xfrm>
              <a:off x="400432" y="1444484"/>
              <a:ext cx="427977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 err="1">
                  <a:latin typeface="+mn-lt"/>
                </a:rPr>
                <a:t>Cohorts</a:t>
              </a:r>
              <a:r>
                <a:rPr lang="fr-FR" altLang="fr-FR" sz="2000" b="1" dirty="0">
                  <a:latin typeface="+mn-lt"/>
                </a:rPr>
                <a:t> of HIV patients</a:t>
              </a:r>
            </a:p>
            <a:p>
              <a:r>
                <a:rPr lang="fr-FR" altLang="fr-FR" sz="2000" b="1" dirty="0">
                  <a:latin typeface="+mn-lt"/>
                </a:rPr>
                <a:t>in population</a:t>
              </a:r>
              <a:endParaRPr lang="fr-FR" altLang="fr-FR" sz="2000" dirty="0">
                <a:solidFill>
                  <a:srgbClr val="000000"/>
                </a:solidFill>
                <a:latin typeface="+mn-lt"/>
              </a:endParaRPr>
            </a:p>
            <a:p>
              <a:endParaRPr lang="fr-FR" altLang="fr-FR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803" name="ZoneTexte 8"/>
            <p:cNvSpPr txBox="1">
              <a:spLocks noChangeArrowheads="1"/>
            </p:cNvSpPr>
            <p:nvPr/>
          </p:nvSpPr>
          <p:spPr bwMode="auto">
            <a:xfrm>
              <a:off x="-503607" y="5945508"/>
              <a:ext cx="4597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>
                  <a:latin typeface="+mj-lt"/>
                </a:rPr>
                <a:t>Data on </a:t>
              </a:r>
              <a:r>
                <a:rPr lang="fr-FR" altLang="fr-FR" sz="2000" b="1" dirty="0" err="1">
                  <a:latin typeface="+mj-lt"/>
                </a:rPr>
                <a:t>newly</a:t>
              </a:r>
              <a:r>
                <a:rPr lang="fr-FR" altLang="fr-FR" sz="2000" b="1" dirty="0">
                  <a:latin typeface="+mj-lt"/>
                </a:rPr>
                <a:t> </a:t>
              </a:r>
              <a:r>
                <a:rPr lang="fr-FR" altLang="fr-FR" sz="2000" b="1" dirty="0" err="1">
                  <a:latin typeface="+mj-lt"/>
                </a:rPr>
                <a:t>diagnosed</a:t>
              </a:r>
              <a:r>
                <a:rPr lang="fr-FR" altLang="fr-FR" sz="2000" b="1" dirty="0">
                  <a:latin typeface="+mj-lt"/>
                </a:rPr>
                <a:t> HIV cases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956189" y="1536247"/>
              <a:ext cx="683999" cy="730913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  <p:sp>
          <p:nvSpPr>
            <p:cNvPr id="33805" name="ZoneTexte 18"/>
            <p:cNvSpPr txBox="1">
              <a:spLocks noChangeArrowheads="1"/>
            </p:cNvSpPr>
            <p:nvPr/>
          </p:nvSpPr>
          <p:spPr bwMode="auto">
            <a:xfrm>
              <a:off x="4640187" y="1273245"/>
              <a:ext cx="39704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 err="1">
                  <a:latin typeface="+mj-lt"/>
                </a:rPr>
                <a:t>Health</a:t>
              </a:r>
              <a:r>
                <a:rPr lang="fr-FR" altLang="fr-FR" sz="2000" b="1" dirty="0">
                  <a:latin typeface="+mj-lt"/>
                </a:rPr>
                <a:t> </a:t>
              </a:r>
              <a:r>
                <a:rPr lang="fr-FR" altLang="fr-FR" sz="2000" b="1" dirty="0" err="1">
                  <a:latin typeface="+mj-lt"/>
                </a:rPr>
                <a:t>Insurance</a:t>
              </a:r>
              <a:r>
                <a:rPr lang="fr-FR" altLang="fr-FR" sz="2000" b="1" dirty="0">
                  <a:latin typeface="+mj-lt"/>
                </a:rPr>
                <a:t> data</a:t>
              </a:r>
            </a:p>
            <a:p>
              <a:r>
                <a:rPr lang="fr-FR" altLang="fr-FR" sz="2000" b="1" dirty="0" err="1">
                  <a:latin typeface="+mj-lt"/>
                </a:rPr>
                <a:t>Cohorts</a:t>
              </a:r>
              <a:r>
                <a:rPr lang="fr-FR" altLang="fr-FR" sz="2000" b="1" dirty="0">
                  <a:latin typeface="+mj-lt"/>
                </a:rPr>
                <a:t> of HIV patients in care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 rot="10800000">
              <a:off x="3956189" y="5714891"/>
              <a:ext cx="951877" cy="556099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818568" y="2949250"/>
              <a:ext cx="2233867" cy="723097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93008F-D1E7-B649-8030-BAAA91DCC174}"/>
              </a:ext>
            </a:extLst>
          </p:cNvPr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7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Titre 1"/>
          <p:cNvSpPr txBox="1">
            <a:spLocks/>
          </p:cNvSpPr>
          <p:nvPr/>
        </p:nvSpPr>
        <p:spPr bwMode="auto">
          <a:xfrm>
            <a:off x="76200" y="53752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>
                <a:latin typeface="+mj-lt"/>
              </a:rPr>
              <a:t>Data sources to </a:t>
            </a:r>
            <a:r>
              <a:rPr lang="fr-FR" altLang="fr-FR" sz="3600" b="1" dirty="0" err="1">
                <a:latin typeface="+mj-lt"/>
              </a:rPr>
              <a:t>estimate</a:t>
            </a:r>
            <a:r>
              <a:rPr lang="fr-FR" altLang="fr-FR" sz="3600" b="1" dirty="0">
                <a:latin typeface="+mj-lt"/>
              </a:rPr>
              <a:t> the cascade</a:t>
            </a:r>
          </a:p>
          <a:p>
            <a:pPr algn="ctr"/>
            <a:r>
              <a:rPr lang="fr-FR" altLang="fr-FR" sz="3600" b="1" dirty="0">
                <a:solidFill>
                  <a:schemeClr val="accent2"/>
                </a:solidFill>
                <a:latin typeface="+mj-lt"/>
              </a:rPr>
              <a:t>+ </a:t>
            </a:r>
            <a:r>
              <a:rPr lang="fr-FR" altLang="fr-FR" sz="3600" b="1" dirty="0" err="1">
                <a:solidFill>
                  <a:schemeClr val="accent2"/>
                </a:solidFill>
                <a:latin typeface="+mj-lt"/>
              </a:rPr>
              <a:t>modeling</a:t>
            </a:r>
            <a:r>
              <a:rPr lang="fr-FR" altLang="fr-FR" sz="3600" b="1" dirty="0">
                <a:solidFill>
                  <a:schemeClr val="accent2"/>
                </a:solidFill>
                <a:latin typeface="+mj-lt"/>
              </a:rPr>
              <a:t> to </a:t>
            </a:r>
            <a:r>
              <a:rPr lang="fr-FR" altLang="fr-FR" sz="3600" b="1" dirty="0" err="1">
                <a:solidFill>
                  <a:schemeClr val="accent2"/>
                </a:solidFill>
                <a:latin typeface="+mj-lt"/>
              </a:rPr>
              <a:t>provide</a:t>
            </a:r>
            <a:r>
              <a:rPr lang="fr-FR" altLang="fr-FR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fr-FR" altLang="fr-FR" sz="3600" b="1" dirty="0" err="1">
                <a:solidFill>
                  <a:schemeClr val="accent2"/>
                </a:solidFill>
                <a:latin typeface="+mj-lt"/>
              </a:rPr>
              <a:t>estimates</a:t>
            </a:r>
            <a:endParaRPr lang="fr-FR" altLang="fr-FR" sz="36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F45D4A1-B1B0-704E-B11D-A098FC0F09E6}"/>
              </a:ext>
            </a:extLst>
          </p:cNvPr>
          <p:cNvGrpSpPr/>
          <p:nvPr/>
        </p:nvGrpSpPr>
        <p:grpSpPr>
          <a:xfrm>
            <a:off x="29793" y="1158945"/>
            <a:ext cx="9114207" cy="5072373"/>
            <a:chOff x="-503607" y="1273245"/>
            <a:chExt cx="9114207" cy="5072373"/>
          </a:xfrm>
        </p:grpSpPr>
        <p:sp>
          <p:nvSpPr>
            <p:cNvPr id="33793" name="Oval 3"/>
            <p:cNvSpPr>
              <a:spLocks noChangeArrowheads="1"/>
            </p:cNvSpPr>
            <p:nvPr/>
          </p:nvSpPr>
          <p:spPr bwMode="auto">
            <a:xfrm>
              <a:off x="618347" y="2037410"/>
              <a:ext cx="6803512" cy="392479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fr-FR" sz="2000" dirty="0">
                <a:latin typeface="+mj-lt"/>
              </a:endParaRPr>
            </a:p>
          </p:txBody>
        </p:sp>
        <p:sp>
          <p:nvSpPr>
            <p:cNvPr id="33794" name="Text Box 10"/>
            <p:cNvSpPr txBox="1">
              <a:spLocks noChangeArrowheads="1"/>
            </p:cNvSpPr>
            <p:nvPr/>
          </p:nvSpPr>
          <p:spPr bwMode="auto">
            <a:xfrm>
              <a:off x="1387916" y="3445899"/>
              <a:ext cx="2307402" cy="65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fr-FR" altLang="fr-FR" sz="2000">
                <a:solidFill>
                  <a:srgbClr val="FF0066"/>
                </a:solidFill>
                <a:latin typeface="+mj-lt"/>
              </a:endParaRPr>
            </a:p>
            <a:p>
              <a:pPr eaLnBrk="1" hangingPunct="1">
                <a:lnSpc>
                  <a:spcPct val="80000"/>
                </a:lnSpc>
              </a:pPr>
              <a:endParaRPr lang="fr-FR" altLang="fr-FR" sz="200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33795" name="ZoneTexte 11"/>
            <p:cNvSpPr txBox="1">
              <a:spLocks noChangeArrowheads="1"/>
            </p:cNvSpPr>
            <p:nvPr/>
          </p:nvSpPr>
          <p:spPr bwMode="auto">
            <a:xfrm>
              <a:off x="2215048" y="2352783"/>
              <a:ext cx="37262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Individuals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diagnosed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with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HIV,</a:t>
              </a:r>
            </a:p>
            <a:p>
              <a:pPr algn="ctr" eaLnBrk="1" hangingPunct="1"/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linked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to care and </a:t>
              </a:r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followed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-up</a:t>
              </a:r>
            </a:p>
          </p:txBody>
        </p:sp>
        <p:sp>
          <p:nvSpPr>
            <p:cNvPr id="33796" name="Oval 11"/>
            <p:cNvSpPr>
              <a:spLocks noChangeArrowheads="1"/>
            </p:cNvSpPr>
            <p:nvPr/>
          </p:nvSpPr>
          <p:spPr bwMode="auto">
            <a:xfrm>
              <a:off x="1420524" y="3476635"/>
              <a:ext cx="5071330" cy="2485570"/>
            </a:xfrm>
            <a:prstGeom prst="ellipse">
              <a:avLst/>
            </a:prstGeom>
            <a:solidFill>
              <a:srgbClr val="00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fr-FR" sz="2000">
                <a:latin typeface="+mj-lt"/>
              </a:endParaRPr>
            </a:p>
          </p:txBody>
        </p:sp>
        <p:sp>
          <p:nvSpPr>
            <p:cNvPr id="33797" name="ZoneTexte 6"/>
            <p:cNvSpPr txBox="1">
              <a:spLocks noChangeArrowheads="1"/>
            </p:cNvSpPr>
            <p:nvPr/>
          </p:nvSpPr>
          <p:spPr bwMode="auto">
            <a:xfrm>
              <a:off x="2297051" y="3719847"/>
              <a:ext cx="34682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Individuals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diagnosed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with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HIV but not </a:t>
              </a:r>
              <a:r>
                <a:rPr lang="fr-FR" altLang="fr-FR" sz="2000" dirty="0" err="1">
                  <a:solidFill>
                    <a:schemeClr val="bg1"/>
                  </a:solidFill>
                  <a:latin typeface="+mn-lt"/>
                </a:rPr>
                <a:t>linked</a:t>
              </a:r>
              <a:r>
                <a:rPr lang="fr-FR" altLang="fr-FR" sz="2000" dirty="0">
                  <a:solidFill>
                    <a:schemeClr val="bg1"/>
                  </a:solidFill>
                  <a:latin typeface="+mn-lt"/>
                </a:rPr>
                <a:t> to care</a:t>
              </a:r>
            </a:p>
          </p:txBody>
        </p:sp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2109224" y="4446810"/>
              <a:ext cx="3819150" cy="15153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fr-FR" sz="2000">
                <a:latin typeface="+mj-lt"/>
              </a:endParaRPr>
            </a:p>
          </p:txBody>
        </p:sp>
        <p:sp>
          <p:nvSpPr>
            <p:cNvPr id="33799" name="ZoneTexte 8"/>
            <p:cNvSpPr txBox="1">
              <a:spLocks noChangeArrowheads="1"/>
            </p:cNvSpPr>
            <p:nvPr/>
          </p:nvSpPr>
          <p:spPr bwMode="auto">
            <a:xfrm>
              <a:off x="2540320" y="4818035"/>
              <a:ext cx="30756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2000" dirty="0" err="1">
                  <a:solidFill>
                    <a:schemeClr val="bg1"/>
                  </a:solidFill>
                  <a:latin typeface="+mj-lt"/>
                </a:rPr>
                <a:t>Undiagnosed</a:t>
              </a:r>
              <a:r>
                <a:rPr lang="fr-FR" altLang="fr-FR" sz="2000" dirty="0">
                  <a:solidFill>
                    <a:schemeClr val="bg1"/>
                  </a:solidFill>
                  <a:latin typeface="+mj-lt"/>
                </a:rPr>
                <a:t> HIV infections</a:t>
              </a:r>
            </a:p>
          </p:txBody>
        </p:sp>
        <p:sp>
          <p:nvSpPr>
            <p:cNvPr id="33800" name="ZoneTexte 19"/>
            <p:cNvSpPr txBox="1">
              <a:spLocks noChangeArrowheads="1"/>
            </p:cNvSpPr>
            <p:nvPr/>
          </p:nvSpPr>
          <p:spPr bwMode="auto">
            <a:xfrm>
              <a:off x="400432" y="1444484"/>
              <a:ext cx="427977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 err="1">
                  <a:latin typeface="+mn-lt"/>
                </a:rPr>
                <a:t>Cohorts</a:t>
              </a:r>
              <a:r>
                <a:rPr lang="fr-FR" altLang="fr-FR" sz="2000" b="1" dirty="0">
                  <a:latin typeface="+mn-lt"/>
                </a:rPr>
                <a:t> of HIV patients</a:t>
              </a:r>
            </a:p>
            <a:p>
              <a:r>
                <a:rPr lang="fr-FR" altLang="fr-FR" sz="2000" b="1" dirty="0">
                  <a:latin typeface="+mn-lt"/>
                </a:rPr>
                <a:t>in population</a:t>
              </a:r>
              <a:endParaRPr lang="fr-FR" altLang="fr-FR" sz="2000" dirty="0">
                <a:solidFill>
                  <a:srgbClr val="000000"/>
                </a:solidFill>
                <a:latin typeface="+mn-lt"/>
              </a:endParaRPr>
            </a:p>
            <a:p>
              <a:endParaRPr lang="fr-FR" altLang="fr-FR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803" name="ZoneTexte 8"/>
            <p:cNvSpPr txBox="1">
              <a:spLocks noChangeArrowheads="1"/>
            </p:cNvSpPr>
            <p:nvPr/>
          </p:nvSpPr>
          <p:spPr bwMode="auto">
            <a:xfrm>
              <a:off x="-503607" y="5945508"/>
              <a:ext cx="4597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>
                  <a:latin typeface="+mj-lt"/>
                </a:rPr>
                <a:t>Data on </a:t>
              </a:r>
              <a:r>
                <a:rPr lang="fr-FR" altLang="fr-FR" sz="2000" b="1" dirty="0" err="1">
                  <a:latin typeface="+mj-lt"/>
                </a:rPr>
                <a:t>newly</a:t>
              </a:r>
              <a:r>
                <a:rPr lang="fr-FR" altLang="fr-FR" sz="2000" b="1" dirty="0">
                  <a:latin typeface="+mj-lt"/>
                </a:rPr>
                <a:t> </a:t>
              </a:r>
              <a:r>
                <a:rPr lang="fr-FR" altLang="fr-FR" sz="2000" b="1" dirty="0" err="1">
                  <a:latin typeface="+mj-lt"/>
                </a:rPr>
                <a:t>diagnosed</a:t>
              </a:r>
              <a:r>
                <a:rPr lang="fr-FR" altLang="fr-FR" sz="2000" b="1" dirty="0">
                  <a:latin typeface="+mj-lt"/>
                </a:rPr>
                <a:t> HIV cases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956189" y="1536247"/>
              <a:ext cx="683999" cy="730913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  <p:sp>
          <p:nvSpPr>
            <p:cNvPr id="33805" name="ZoneTexte 18"/>
            <p:cNvSpPr txBox="1">
              <a:spLocks noChangeArrowheads="1"/>
            </p:cNvSpPr>
            <p:nvPr/>
          </p:nvSpPr>
          <p:spPr bwMode="auto">
            <a:xfrm>
              <a:off x="4640187" y="1273245"/>
              <a:ext cx="39704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2000" b="1" dirty="0" err="1">
                  <a:latin typeface="+mj-lt"/>
                </a:rPr>
                <a:t>Health</a:t>
              </a:r>
              <a:r>
                <a:rPr lang="fr-FR" altLang="fr-FR" sz="2000" b="1" dirty="0">
                  <a:latin typeface="+mj-lt"/>
                </a:rPr>
                <a:t> </a:t>
              </a:r>
              <a:r>
                <a:rPr lang="fr-FR" altLang="fr-FR" sz="2000" b="1" dirty="0" err="1">
                  <a:latin typeface="+mj-lt"/>
                </a:rPr>
                <a:t>Insurance</a:t>
              </a:r>
              <a:r>
                <a:rPr lang="fr-FR" altLang="fr-FR" sz="2000" b="1" dirty="0">
                  <a:latin typeface="+mj-lt"/>
                </a:rPr>
                <a:t> data</a:t>
              </a:r>
            </a:p>
            <a:p>
              <a:r>
                <a:rPr lang="fr-FR" altLang="fr-FR" sz="2000" b="1" dirty="0" err="1">
                  <a:latin typeface="+mj-lt"/>
                </a:rPr>
                <a:t>Cohorts</a:t>
              </a:r>
              <a:r>
                <a:rPr lang="fr-FR" altLang="fr-FR" sz="2000" b="1" dirty="0">
                  <a:latin typeface="+mj-lt"/>
                </a:rPr>
                <a:t> of HIV patients in care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 rot="10800000">
              <a:off x="3956189" y="5714891"/>
              <a:ext cx="951877" cy="556099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818568" y="2949250"/>
              <a:ext cx="2233867" cy="723097"/>
            </a:xfrm>
            <a:prstGeom prst="bentArrow">
              <a:avLst>
                <a:gd name="adj1" fmla="val 16535"/>
                <a:gd name="adj2" fmla="val 16182"/>
                <a:gd name="adj3" fmla="val 25000"/>
                <a:gd name="adj4" fmla="val 43750"/>
              </a:avLst>
            </a:prstGeom>
            <a:solidFill>
              <a:srgbClr val="00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2000" dirty="0">
                <a:latin typeface="+mj-lt"/>
                <a:ea typeface="ＭＳ Ｐゴシック" charset="0"/>
              </a:endParaRP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D1DA24-AD00-4349-A385-8706BB597799}"/>
              </a:ext>
            </a:extLst>
          </p:cNvPr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1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D8718B-7337-9847-93B6-67E1CBC5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5" y="1632527"/>
            <a:ext cx="8178800" cy="46736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1716380-E006-FA41-910A-03E361C9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5" y="214659"/>
            <a:ext cx="8625840" cy="83405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Cascade of care in France in 2016</a:t>
            </a:r>
            <a:endParaRPr lang="fr-FR" sz="4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58BD94-D078-B249-96C9-B6CA7499E1BD}"/>
              </a:ext>
            </a:extLst>
          </p:cNvPr>
          <p:cNvSpPr txBox="1"/>
          <p:nvPr/>
        </p:nvSpPr>
        <p:spPr>
          <a:xfrm>
            <a:off x="0" y="860519"/>
            <a:ext cx="871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∼ 173 000</a:t>
            </a:r>
            <a:r>
              <a:rPr lang="fr-FR" sz="2400" dirty="0"/>
              <a:t> </a:t>
            </a:r>
            <a:r>
              <a:rPr lang="fr-FR" sz="2400" dirty="0" err="1"/>
              <a:t>individuals</a:t>
            </a:r>
            <a:r>
              <a:rPr lang="fr-FR" sz="2400" dirty="0"/>
              <a:t> living </a:t>
            </a:r>
            <a:r>
              <a:rPr lang="fr-FR" sz="2400" dirty="0" err="1"/>
              <a:t>with</a:t>
            </a:r>
            <a:r>
              <a:rPr lang="fr-FR" sz="2400" dirty="0"/>
              <a:t> HIV</a:t>
            </a:r>
          </a:p>
          <a:p>
            <a:endParaRPr lang="fr-FR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596C3-B5B0-5447-BA21-F87F1FE24D08}"/>
              </a:ext>
            </a:extLst>
          </p:cNvPr>
          <p:cNvSpPr/>
          <p:nvPr/>
        </p:nvSpPr>
        <p:spPr>
          <a:xfrm>
            <a:off x="6618516" y="2073280"/>
            <a:ext cx="2068283" cy="329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BAFF79B-16F7-8442-8636-45F4627D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980728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Source: ANRS &amp; Santé Publique France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59E10404-7B77-964E-B492-AF36ACC69C1E}"/>
              </a:ext>
            </a:extLst>
          </p:cNvPr>
          <p:cNvSpPr/>
          <p:nvPr/>
        </p:nvSpPr>
        <p:spPr>
          <a:xfrm>
            <a:off x="2601271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DDC0D4-9ECE-884C-9619-910FE5DA2FF6}"/>
              </a:ext>
            </a:extLst>
          </p:cNvPr>
          <p:cNvSpPr txBox="1"/>
          <p:nvPr/>
        </p:nvSpPr>
        <p:spPr>
          <a:xfrm>
            <a:off x="2741711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86%</a:t>
            </a:r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7C252992-F4F1-F348-AA1C-9793747B43B5}"/>
              </a:ext>
            </a:extLst>
          </p:cNvPr>
          <p:cNvSpPr/>
          <p:nvPr/>
        </p:nvSpPr>
        <p:spPr>
          <a:xfrm>
            <a:off x="4430212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AE71E0-E2F9-2840-8B14-69F777EA0F39}"/>
              </a:ext>
            </a:extLst>
          </p:cNvPr>
          <p:cNvSpPr txBox="1"/>
          <p:nvPr/>
        </p:nvSpPr>
        <p:spPr>
          <a:xfrm>
            <a:off x="4630834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88%</a:t>
            </a:r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5954E6CC-6E4F-BC43-B523-7D7DA21370A8}"/>
              </a:ext>
            </a:extLst>
          </p:cNvPr>
          <p:cNvSpPr/>
          <p:nvPr/>
        </p:nvSpPr>
        <p:spPr>
          <a:xfrm>
            <a:off x="6190707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ACC678-51B1-604E-81BC-E31029A5F956}"/>
              </a:ext>
            </a:extLst>
          </p:cNvPr>
          <p:cNvSpPr txBox="1"/>
          <p:nvPr/>
        </p:nvSpPr>
        <p:spPr>
          <a:xfrm>
            <a:off x="6431366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227832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D8718B-7337-9847-93B6-67E1CBC5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5" y="1632527"/>
            <a:ext cx="8178800" cy="46736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1716380-E006-FA41-910A-03E361C9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2" y="192416"/>
            <a:ext cx="8625840" cy="78062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« Good » cascade of care in France</a:t>
            </a:r>
            <a:br>
              <a:rPr lang="fr-F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fr-F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2016</a:t>
            </a:r>
            <a:endParaRPr lang="fr-FR" sz="4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5E898F-32AC-FD46-A06B-5B53CC049C64}"/>
              </a:ext>
            </a:extLst>
          </p:cNvPr>
          <p:cNvSpPr txBox="1"/>
          <p:nvPr/>
        </p:nvSpPr>
        <p:spPr>
          <a:xfrm>
            <a:off x="3710335" y="246110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86%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7E54D4-537D-AF44-AF37-47AC3C69A906}"/>
              </a:ext>
            </a:extLst>
          </p:cNvPr>
          <p:cNvSpPr txBox="1"/>
          <p:nvPr/>
        </p:nvSpPr>
        <p:spPr>
          <a:xfrm>
            <a:off x="5524722" y="279599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76%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44B2D9-AFBE-0C46-99AA-748E9BA30465}"/>
              </a:ext>
            </a:extLst>
          </p:cNvPr>
          <p:cNvSpPr txBox="1"/>
          <p:nvPr/>
        </p:nvSpPr>
        <p:spPr>
          <a:xfrm>
            <a:off x="7339109" y="2795995"/>
            <a:ext cx="697627" cy="400110"/>
          </a:xfrm>
          <a:prstGeom prst="rect">
            <a:avLst/>
          </a:prstGeom>
          <a:pattFill prst="pct50">
            <a:fgClr>
              <a:schemeClr val="accent3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74</a:t>
            </a:r>
            <a:r>
              <a:rPr lang="en-US" b="1" dirty="0"/>
              <a:t>%</a:t>
            </a:r>
            <a:endParaRPr lang="en-US" sz="2000" b="1" dirty="0"/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75AD7AAE-66E3-4542-8F3E-B4F74817F5FE}"/>
              </a:ext>
            </a:extLst>
          </p:cNvPr>
          <p:cNvSpPr/>
          <p:nvPr/>
        </p:nvSpPr>
        <p:spPr>
          <a:xfrm>
            <a:off x="2601271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3466E445-564D-8C4D-BD97-C118C0398AFB}"/>
              </a:ext>
            </a:extLst>
          </p:cNvPr>
          <p:cNvSpPr/>
          <p:nvPr/>
        </p:nvSpPr>
        <p:spPr>
          <a:xfrm>
            <a:off x="4430212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69C9DA52-5D54-194E-84F0-D1F3D38FBB0E}"/>
              </a:ext>
            </a:extLst>
          </p:cNvPr>
          <p:cNvSpPr/>
          <p:nvPr/>
        </p:nvSpPr>
        <p:spPr>
          <a:xfrm>
            <a:off x="6190707" y="3871584"/>
            <a:ext cx="1099657" cy="691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7AF2481-1D5C-2D45-AC41-08C368E8F037}"/>
              </a:ext>
            </a:extLst>
          </p:cNvPr>
          <p:cNvSpPr txBox="1"/>
          <p:nvPr/>
        </p:nvSpPr>
        <p:spPr>
          <a:xfrm>
            <a:off x="2741711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86%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DB31764-548F-714B-8A9D-023641AC928D}"/>
              </a:ext>
            </a:extLst>
          </p:cNvPr>
          <p:cNvSpPr txBox="1"/>
          <p:nvPr/>
        </p:nvSpPr>
        <p:spPr>
          <a:xfrm>
            <a:off x="4630834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88%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E9CBD2-B4C6-824E-BFB7-1FF10B456522}"/>
              </a:ext>
            </a:extLst>
          </p:cNvPr>
          <p:cNvSpPr txBox="1"/>
          <p:nvPr/>
        </p:nvSpPr>
        <p:spPr>
          <a:xfrm>
            <a:off x="6431366" y="3560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97%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C427A-C13D-AD45-B23B-3F35F8A08E6D}"/>
              </a:ext>
            </a:extLst>
          </p:cNvPr>
          <p:cNvSpPr/>
          <p:nvPr/>
        </p:nvSpPr>
        <p:spPr>
          <a:xfrm>
            <a:off x="4742034" y="1441790"/>
            <a:ext cx="2068283" cy="329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593519-EB8F-C34B-B5FE-044792B028FF}"/>
              </a:ext>
            </a:extLst>
          </p:cNvPr>
          <p:cNvSpPr/>
          <p:nvPr/>
        </p:nvSpPr>
        <p:spPr>
          <a:xfrm>
            <a:off x="4742034" y="1441790"/>
            <a:ext cx="2068283" cy="329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oogle Shape;179;p20" descr="images.png">
            <a:extLst>
              <a:ext uri="{FF2B5EF4-FFF2-40B4-BE49-F238E27FC236}">
                <a16:creationId xmlns:a16="http://schemas.microsoft.com/office/drawing/2014/main" id="{5F3D04A5-3BD4-0546-A250-E385A0B2A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1174656"/>
            <a:ext cx="2518411" cy="8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80;p20">
            <a:extLst>
              <a:ext uri="{FF2B5EF4-FFF2-40B4-BE49-F238E27FC236}">
                <a16:creationId xmlns:a16="http://schemas.microsoft.com/office/drawing/2014/main" id="{0752E1C5-A31D-8747-8D71-675FA7793600}"/>
              </a:ext>
            </a:extLst>
          </p:cNvPr>
          <p:cNvSpPr txBox="1"/>
          <p:nvPr/>
        </p:nvSpPr>
        <p:spPr>
          <a:xfrm>
            <a:off x="1835696" y="1352493"/>
            <a:ext cx="2140730" cy="30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UNAIDS </a:t>
            </a:r>
            <a:r>
              <a:rPr lang="fr-FR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sz="20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724BCEE-82CA-7640-B9D1-B675A31593A3}"/>
              </a:ext>
            </a:extLst>
          </p:cNvPr>
          <p:cNvSpPr txBox="1"/>
          <p:nvPr/>
        </p:nvSpPr>
        <p:spPr>
          <a:xfrm>
            <a:off x="6300192" y="1300698"/>
            <a:ext cx="284380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→ 73% VL&lt;200 </a:t>
            </a:r>
            <a:r>
              <a:rPr lang="en-US" b="1" dirty="0" err="1">
                <a:solidFill>
                  <a:schemeClr val="bg1"/>
                </a:solidFill>
              </a:rPr>
              <a:t>cp</a:t>
            </a:r>
            <a:r>
              <a:rPr lang="en-US" b="1" dirty="0">
                <a:solidFill>
                  <a:schemeClr val="bg1"/>
                </a:solidFill>
              </a:rPr>
              <a:t>/ml</a:t>
            </a:r>
          </a:p>
        </p:txBody>
      </p:sp>
      <p:sp>
        <p:nvSpPr>
          <p:cNvPr id="4" name="Double flèche verticale 3">
            <a:extLst>
              <a:ext uri="{FF2B5EF4-FFF2-40B4-BE49-F238E27FC236}">
                <a16:creationId xmlns:a16="http://schemas.microsoft.com/office/drawing/2014/main" id="{5FDCB671-F89B-A84F-A8F5-FA33AFB4A4BA}"/>
              </a:ext>
            </a:extLst>
          </p:cNvPr>
          <p:cNvSpPr/>
          <p:nvPr/>
        </p:nvSpPr>
        <p:spPr>
          <a:xfrm>
            <a:off x="7485615" y="1772816"/>
            <a:ext cx="398754" cy="9691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6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6A471168-51BC-E142-A2D7-E15464EADD76}"/>
              </a:ext>
            </a:extLst>
          </p:cNvPr>
          <p:cNvSpPr txBox="1"/>
          <p:nvPr/>
        </p:nvSpPr>
        <p:spPr>
          <a:xfrm>
            <a:off x="7313087" y="37326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6985" y="159221"/>
            <a:ext cx="90770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Good cascade…</a:t>
            </a:r>
            <a:br>
              <a:rPr lang="fr-FR" sz="4000" b="1" dirty="0"/>
            </a:br>
            <a:r>
              <a:rPr lang="fr-FR" sz="4000" b="1" dirty="0"/>
              <a:t>… but stable incidence,</a:t>
            </a:r>
            <a:br>
              <a:rPr lang="fr-FR" sz="4000" b="1" dirty="0"/>
            </a:br>
            <a:endParaRPr lang="fr-FR" sz="4000" b="1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BEA5680-417E-E64B-9751-502384B1A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493"/>
            <a:ext cx="4488872" cy="377434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1243D6-35F2-8A48-B5BE-51046C849E29}"/>
              </a:ext>
            </a:extLst>
          </p:cNvPr>
          <p:cNvSpPr/>
          <p:nvPr/>
        </p:nvSpPr>
        <p:spPr>
          <a:xfrm>
            <a:off x="3287200" y="3369186"/>
            <a:ext cx="1609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s-IS" sz="2000" b="1" dirty="0">
                <a:solidFill>
                  <a:srgbClr val="FF0000"/>
                </a:solidFill>
              </a:rPr>
              <a:t>5800 </a:t>
            </a:r>
          </a:p>
          <a:p>
            <a:pPr algn="ctr">
              <a:spcAft>
                <a:spcPts val="0"/>
              </a:spcAft>
            </a:pPr>
            <a:endParaRPr lang="fr-FR" sz="2000" b="1" dirty="0">
              <a:solidFill>
                <a:srgbClr val="0432FF"/>
              </a:solidFill>
            </a:endParaRPr>
          </a:p>
        </p:txBody>
      </p:sp>
      <p:sp>
        <p:nvSpPr>
          <p:cNvPr id="32" name="Google Shape;198;p21">
            <a:extLst>
              <a:ext uri="{FF2B5EF4-FFF2-40B4-BE49-F238E27FC236}">
                <a16:creationId xmlns:a16="http://schemas.microsoft.com/office/drawing/2014/main" id="{49ECE34B-6AF1-9B4D-A805-767529461B19}"/>
              </a:ext>
            </a:extLst>
          </p:cNvPr>
          <p:cNvSpPr txBox="1">
            <a:spLocks/>
          </p:cNvSpPr>
          <p:nvPr/>
        </p:nvSpPr>
        <p:spPr>
          <a:xfrm>
            <a:off x="66985" y="1999556"/>
            <a:ext cx="4829649" cy="6373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FR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Estimated</a:t>
            </a:r>
            <a:r>
              <a:rPr lang="fr-FR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number</a:t>
            </a:r>
            <a:r>
              <a:rPr lang="fr-FR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of new HIV infections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FR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2004-2016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0EDAAE-B1CC-7E44-B26B-43DD515C14CF}"/>
              </a:ext>
            </a:extLst>
          </p:cNvPr>
          <p:cNvSpPr txBox="1"/>
          <p:nvPr/>
        </p:nvSpPr>
        <p:spPr>
          <a:xfrm>
            <a:off x="4572431" y="566893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30EF0D8-D540-904F-BE5C-10DE0485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941733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Source: ANRS &amp; Santé Publique France</a:t>
            </a:r>
          </a:p>
        </p:txBody>
      </p:sp>
    </p:spTree>
    <p:extLst>
      <p:ext uri="{BB962C8B-B14F-4D97-AF65-F5344CB8AC3E}">
        <p14:creationId xmlns:p14="http://schemas.microsoft.com/office/powerpoint/2010/main" val="33849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BA67F4-2FEB-724C-BB9C-EB482210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43" y="2833992"/>
            <a:ext cx="4821382" cy="2480623"/>
          </a:xfrm>
          <a:prstGeom prst="rect">
            <a:avLst/>
          </a:prstGeom>
          <a:noFill/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A471168-51BC-E142-A2D7-E15464EADD76}"/>
              </a:ext>
            </a:extLst>
          </p:cNvPr>
          <p:cNvSpPr txBox="1"/>
          <p:nvPr/>
        </p:nvSpPr>
        <p:spPr>
          <a:xfrm>
            <a:off x="7313087" y="37326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2" name="Google Shape;234;p24">
            <a:extLst>
              <a:ext uri="{FF2B5EF4-FFF2-40B4-BE49-F238E27FC236}">
                <a16:creationId xmlns:a16="http://schemas.microsoft.com/office/drawing/2014/main" id="{B010B986-B8A3-4846-A6E5-7D8E61E453FA}"/>
              </a:ext>
            </a:extLst>
          </p:cNvPr>
          <p:cNvSpPr txBox="1">
            <a:spLocks/>
          </p:cNvSpPr>
          <p:nvPr/>
        </p:nvSpPr>
        <p:spPr>
          <a:xfrm>
            <a:off x="4937872" y="1722919"/>
            <a:ext cx="4206128" cy="986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fr-FR" sz="2000" b="1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Median</a:t>
            </a:r>
            <a:r>
              <a:rPr lang="fr-FR" sz="20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times in </a:t>
            </a:r>
            <a:r>
              <a:rPr lang="fr-FR" sz="2000" b="1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years</a:t>
            </a:r>
            <a:endParaRPr lang="fr-FR" sz="2000" b="1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fr-FR" sz="2000" b="1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between</a:t>
            </a:r>
            <a:r>
              <a:rPr lang="fr-FR" sz="20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infection and </a:t>
            </a:r>
            <a:r>
              <a:rPr lang="fr-FR" sz="2000" b="1" dirty="0" err="1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diagnosis</a:t>
            </a:r>
            <a:endParaRPr lang="fr-FR" sz="2000" b="1" dirty="0">
              <a:solidFill>
                <a:schemeClr val="accent2"/>
              </a:solidFill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fr-FR" sz="20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(2014-2016)</a:t>
            </a:r>
            <a:br>
              <a:rPr lang="fr-F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fr-FR" sz="1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6985" y="159221"/>
            <a:ext cx="90770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Good cascade…</a:t>
            </a:r>
            <a:br>
              <a:rPr lang="fr-FR" sz="4000" b="1" dirty="0"/>
            </a:br>
            <a:r>
              <a:rPr lang="fr-FR" sz="4000" b="1" dirty="0"/>
              <a:t>… but stable incidence,</a:t>
            </a:r>
            <a:br>
              <a:rPr lang="fr-FR" sz="4000" b="1" dirty="0"/>
            </a:br>
            <a:r>
              <a:rPr lang="fr-FR" sz="4000" b="1" dirty="0"/>
              <a:t>&amp; long time </a:t>
            </a:r>
            <a:r>
              <a:rPr lang="fr-FR" sz="4000" b="1" dirty="0" err="1"/>
              <a:t>interval</a:t>
            </a:r>
            <a:r>
              <a:rPr lang="fr-FR" sz="4000" b="1" dirty="0"/>
              <a:t> infection - </a:t>
            </a:r>
            <a:r>
              <a:rPr lang="fr-FR" sz="4000" b="1" dirty="0" err="1"/>
              <a:t>diagnosis</a:t>
            </a:r>
            <a:endParaRPr lang="fr-FR" sz="4000" b="1" dirty="0"/>
          </a:p>
        </p:txBody>
      </p:sp>
      <p:sp>
        <p:nvSpPr>
          <p:cNvPr id="25" name="Google Shape;237;p24">
            <a:extLst>
              <a:ext uri="{FF2B5EF4-FFF2-40B4-BE49-F238E27FC236}">
                <a16:creationId xmlns:a16="http://schemas.microsoft.com/office/drawing/2014/main" id="{787EF36E-8BF6-0C46-B924-776986ECAD6F}"/>
              </a:ext>
            </a:extLst>
          </p:cNvPr>
          <p:cNvSpPr txBox="1"/>
          <p:nvPr/>
        </p:nvSpPr>
        <p:spPr>
          <a:xfrm>
            <a:off x="6479226" y="3289478"/>
            <a:ext cx="541283" cy="35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endParaRPr sz="1600" dirty="0"/>
          </a:p>
        </p:txBody>
      </p:sp>
      <p:cxnSp>
        <p:nvCxnSpPr>
          <p:cNvPr id="26" name="Google Shape;245;p24">
            <a:extLst>
              <a:ext uri="{FF2B5EF4-FFF2-40B4-BE49-F238E27FC236}">
                <a16:creationId xmlns:a16="http://schemas.microsoft.com/office/drawing/2014/main" id="{D5BA8B7D-2BE0-3944-9E31-F65559B89126}"/>
              </a:ext>
            </a:extLst>
          </p:cNvPr>
          <p:cNvCxnSpPr>
            <a:cxnSpLocks/>
          </p:cNvCxnSpPr>
          <p:nvPr/>
        </p:nvCxnSpPr>
        <p:spPr>
          <a:xfrm flipH="1">
            <a:off x="5105816" y="3466537"/>
            <a:ext cx="1281767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246;p24">
            <a:extLst>
              <a:ext uri="{FF2B5EF4-FFF2-40B4-BE49-F238E27FC236}">
                <a16:creationId xmlns:a16="http://schemas.microsoft.com/office/drawing/2014/main" id="{5E147002-7B28-6644-96FA-1F2E1B701B3C}"/>
              </a:ext>
            </a:extLst>
          </p:cNvPr>
          <p:cNvCxnSpPr>
            <a:cxnSpLocks/>
          </p:cNvCxnSpPr>
          <p:nvPr/>
        </p:nvCxnSpPr>
        <p:spPr>
          <a:xfrm flipV="1">
            <a:off x="6910030" y="3455831"/>
            <a:ext cx="1078057" cy="107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ABEA5680-417E-E64B-9751-502384B1A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493"/>
            <a:ext cx="4488872" cy="377434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1243D6-35F2-8A48-B5BE-51046C849E29}"/>
              </a:ext>
            </a:extLst>
          </p:cNvPr>
          <p:cNvSpPr/>
          <p:nvPr/>
        </p:nvSpPr>
        <p:spPr>
          <a:xfrm>
            <a:off x="3287200" y="3369186"/>
            <a:ext cx="1609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s-IS" sz="2000" b="1" dirty="0"/>
              <a:t>5800</a:t>
            </a:r>
            <a:r>
              <a:rPr lang="is-IS" sz="2000" b="1" dirty="0">
                <a:solidFill>
                  <a:srgbClr val="FF0000"/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endParaRPr lang="fr-FR" sz="2000" b="1" dirty="0">
              <a:solidFill>
                <a:srgbClr val="0432FF"/>
              </a:solidFill>
            </a:endParaRPr>
          </a:p>
        </p:txBody>
      </p:sp>
      <p:sp>
        <p:nvSpPr>
          <p:cNvPr id="32" name="Google Shape;198;p21">
            <a:extLst>
              <a:ext uri="{FF2B5EF4-FFF2-40B4-BE49-F238E27FC236}">
                <a16:creationId xmlns:a16="http://schemas.microsoft.com/office/drawing/2014/main" id="{49ECE34B-6AF1-9B4D-A805-767529461B19}"/>
              </a:ext>
            </a:extLst>
          </p:cNvPr>
          <p:cNvSpPr txBox="1">
            <a:spLocks/>
          </p:cNvSpPr>
          <p:nvPr/>
        </p:nvSpPr>
        <p:spPr>
          <a:xfrm>
            <a:off x="66985" y="1999556"/>
            <a:ext cx="4829649" cy="6373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FR" sz="2000" b="1" dirty="0" err="1">
                <a:latin typeface="Calibri"/>
                <a:ea typeface="Calibri"/>
                <a:cs typeface="Calibri"/>
                <a:sym typeface="Calibri"/>
              </a:rPr>
              <a:t>Estimated</a:t>
            </a:r>
            <a:r>
              <a:rPr lang="fr-FR" sz="2000" b="1" dirty="0"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number</a:t>
            </a:r>
            <a:r>
              <a:rPr lang="fr-FR" sz="2000" b="1" dirty="0">
                <a:ea typeface="Calibri"/>
                <a:cs typeface="Calibri"/>
                <a:sym typeface="Calibri"/>
              </a:rPr>
              <a:t> of new HIV infections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FR" sz="2000" b="1" dirty="0">
                <a:ea typeface="Calibri"/>
                <a:cs typeface="Calibri"/>
                <a:sym typeface="Calibri"/>
              </a:rPr>
              <a:t>2004-2016</a:t>
            </a:r>
            <a:endParaRPr lang="fr-FR" sz="2000" b="1" dirty="0"/>
          </a:p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0EDAAE-B1CC-7E44-B26B-43DD515C14CF}"/>
              </a:ext>
            </a:extLst>
          </p:cNvPr>
          <p:cNvSpPr txBox="1"/>
          <p:nvPr/>
        </p:nvSpPr>
        <p:spPr>
          <a:xfrm>
            <a:off x="4572431" y="566893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15" name="Google Shape;238;p24">
            <a:extLst>
              <a:ext uri="{FF2B5EF4-FFF2-40B4-BE49-F238E27FC236}">
                <a16:creationId xmlns:a16="http://schemas.microsoft.com/office/drawing/2014/main" id="{56784AAF-9E14-404F-A806-AABAA8C78795}"/>
              </a:ext>
            </a:extLst>
          </p:cNvPr>
          <p:cNvSpPr txBox="1"/>
          <p:nvPr/>
        </p:nvSpPr>
        <p:spPr>
          <a:xfrm>
            <a:off x="7709672" y="2686776"/>
            <a:ext cx="556830" cy="25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&lt;0.1</a:t>
            </a:r>
            <a:endParaRPr sz="1600" dirty="0"/>
          </a:p>
        </p:txBody>
      </p:sp>
      <p:sp>
        <p:nvSpPr>
          <p:cNvPr id="16" name="Google Shape;239;p24">
            <a:extLst>
              <a:ext uri="{FF2B5EF4-FFF2-40B4-BE49-F238E27FC236}">
                <a16:creationId xmlns:a16="http://schemas.microsoft.com/office/drawing/2014/main" id="{EABA32C3-AD7C-2248-8707-BA33E46D9C55}"/>
              </a:ext>
            </a:extLst>
          </p:cNvPr>
          <p:cNvSpPr txBox="1"/>
          <p:nvPr/>
        </p:nvSpPr>
        <p:spPr>
          <a:xfrm>
            <a:off x="8328227" y="2686776"/>
            <a:ext cx="606688" cy="3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 sz="16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0;p24">
            <a:extLst>
              <a:ext uri="{FF2B5EF4-FFF2-40B4-BE49-F238E27FC236}">
                <a16:creationId xmlns:a16="http://schemas.microsoft.com/office/drawing/2014/main" id="{D4C34925-187A-0F44-9F40-371026538396}"/>
              </a:ext>
            </a:extLst>
          </p:cNvPr>
          <p:cNvSpPr txBox="1"/>
          <p:nvPr/>
        </p:nvSpPr>
        <p:spPr>
          <a:xfrm>
            <a:off x="8762657" y="3290906"/>
            <a:ext cx="417855" cy="35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r-FR" sz="1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 sz="1600" dirty="0">
              <a:solidFill>
                <a:schemeClr val="accent3"/>
              </a:solidFill>
            </a:endParaRPr>
          </a:p>
        </p:txBody>
      </p:sp>
      <p:cxnSp>
        <p:nvCxnSpPr>
          <p:cNvPr id="19" name="Google Shape;242;p24">
            <a:extLst>
              <a:ext uri="{FF2B5EF4-FFF2-40B4-BE49-F238E27FC236}">
                <a16:creationId xmlns:a16="http://schemas.microsoft.com/office/drawing/2014/main" id="{EA7D48B0-BC28-0E49-B397-040DC5B48754}"/>
              </a:ext>
            </a:extLst>
          </p:cNvPr>
          <p:cNvCxnSpPr>
            <a:cxnSpLocks/>
          </p:cNvCxnSpPr>
          <p:nvPr/>
        </p:nvCxnSpPr>
        <p:spPr>
          <a:xfrm>
            <a:off x="7988087" y="2960135"/>
            <a:ext cx="126414" cy="2385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" name="Google Shape;243;p24">
            <a:extLst>
              <a:ext uri="{FF2B5EF4-FFF2-40B4-BE49-F238E27FC236}">
                <a16:creationId xmlns:a16="http://schemas.microsoft.com/office/drawing/2014/main" id="{CCF03561-41A9-E540-A230-9E115853BF9D}"/>
              </a:ext>
            </a:extLst>
          </p:cNvPr>
          <p:cNvCxnSpPr>
            <a:cxnSpLocks/>
          </p:cNvCxnSpPr>
          <p:nvPr/>
        </p:nvCxnSpPr>
        <p:spPr>
          <a:xfrm flipH="1">
            <a:off x="8183515" y="2990101"/>
            <a:ext cx="197282" cy="208633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" name="Google Shape;243;p24">
            <a:extLst>
              <a:ext uri="{FF2B5EF4-FFF2-40B4-BE49-F238E27FC236}">
                <a16:creationId xmlns:a16="http://schemas.microsoft.com/office/drawing/2014/main" id="{2A0A0DEC-FE02-7B44-8CBB-B2A385C0B9F9}"/>
              </a:ext>
            </a:extLst>
          </p:cNvPr>
          <p:cNvCxnSpPr>
            <a:cxnSpLocks/>
          </p:cNvCxnSpPr>
          <p:nvPr/>
        </p:nvCxnSpPr>
        <p:spPr>
          <a:xfrm flipH="1">
            <a:off x="8363625" y="3429000"/>
            <a:ext cx="39023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E381A95-015C-EF46-9C22-9D16704A1805}"/>
              </a:ext>
            </a:extLst>
          </p:cNvPr>
          <p:cNvCxnSpPr/>
          <p:nvPr/>
        </p:nvCxnSpPr>
        <p:spPr>
          <a:xfrm>
            <a:off x="4572431" y="4869160"/>
            <a:ext cx="15837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DF46BF1-3C37-B740-BE96-DD52538AC8E0}"/>
              </a:ext>
            </a:extLst>
          </p:cNvPr>
          <p:cNvCxnSpPr>
            <a:cxnSpLocks/>
          </p:cNvCxnSpPr>
          <p:nvPr/>
        </p:nvCxnSpPr>
        <p:spPr>
          <a:xfrm>
            <a:off x="4572000" y="5085184"/>
            <a:ext cx="19072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6833A89-FB55-F44F-9F88-736A0D76DE40}"/>
              </a:ext>
            </a:extLst>
          </p:cNvPr>
          <p:cNvCxnSpPr>
            <a:cxnSpLocks/>
          </p:cNvCxnSpPr>
          <p:nvPr/>
        </p:nvCxnSpPr>
        <p:spPr>
          <a:xfrm>
            <a:off x="6876687" y="4869160"/>
            <a:ext cx="165575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A9D23BB-24BC-D748-8F4A-20C471E55130}"/>
              </a:ext>
            </a:extLst>
          </p:cNvPr>
          <p:cNvCxnSpPr>
            <a:cxnSpLocks/>
          </p:cNvCxnSpPr>
          <p:nvPr/>
        </p:nvCxnSpPr>
        <p:spPr>
          <a:xfrm>
            <a:off x="6876687" y="5085184"/>
            <a:ext cx="21598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2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6A471168-51BC-E142-A2D7-E15464EADD76}"/>
              </a:ext>
            </a:extLst>
          </p:cNvPr>
          <p:cNvSpPr txBox="1"/>
          <p:nvPr/>
        </p:nvSpPr>
        <p:spPr>
          <a:xfrm>
            <a:off x="7313087" y="37326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2" name="Google Shape;234;p24">
            <a:extLst>
              <a:ext uri="{FF2B5EF4-FFF2-40B4-BE49-F238E27FC236}">
                <a16:creationId xmlns:a16="http://schemas.microsoft.com/office/drawing/2014/main" id="{B010B986-B8A3-4846-A6E5-7D8E61E453FA}"/>
              </a:ext>
            </a:extLst>
          </p:cNvPr>
          <p:cNvSpPr txBox="1">
            <a:spLocks/>
          </p:cNvSpPr>
          <p:nvPr/>
        </p:nvSpPr>
        <p:spPr>
          <a:xfrm>
            <a:off x="107504" y="1484784"/>
            <a:ext cx="9036496" cy="4381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fr-FR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Median</a:t>
            </a:r>
            <a:r>
              <a:rPr lang="fr-FR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time </a:t>
            </a:r>
            <a:r>
              <a:rPr lang="fr-FR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between</a:t>
            </a:r>
            <a:r>
              <a:rPr lang="fr-FR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infection and </a:t>
            </a:r>
            <a:r>
              <a:rPr lang="fr-FR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diagnosis</a:t>
            </a:r>
            <a:r>
              <a:rPr lang="fr-FR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3.3 </a:t>
            </a:r>
            <a:r>
              <a:rPr lang="fr-FR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years</a:t>
            </a:r>
            <a:endParaRPr lang="fr-FR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3600" dirty="0">
                <a:solidFill>
                  <a:schemeClr val="accent2"/>
                </a:solidFill>
              </a:rPr>
              <a:t>&gt;4 years </a:t>
            </a:r>
            <a:r>
              <a:rPr lang="en-US" sz="3600" dirty="0"/>
              <a:t>for heterosexual men (whether born in France or abroad) </a:t>
            </a:r>
          </a:p>
          <a:p>
            <a:endParaRPr lang="en-US" sz="2000" dirty="0"/>
          </a:p>
          <a:p>
            <a:r>
              <a:rPr lang="en-US" sz="3600" dirty="0">
                <a:solidFill>
                  <a:schemeClr val="accent3"/>
                </a:solidFill>
              </a:rPr>
              <a:t>&lt;3 years  </a:t>
            </a:r>
            <a:r>
              <a:rPr lang="en-US" sz="3600" dirty="0"/>
              <a:t>for MSM and heterosexual women (whether born in France or abroad) 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862584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Long time </a:t>
            </a:r>
            <a:r>
              <a:rPr lang="fr-FR" sz="4000" b="1" dirty="0" err="1"/>
              <a:t>interval</a:t>
            </a:r>
            <a:r>
              <a:rPr lang="fr-FR" sz="4000" b="1" dirty="0"/>
              <a:t> </a:t>
            </a:r>
            <a:r>
              <a:rPr lang="fr-FR" sz="4000" b="1" dirty="0" err="1"/>
              <a:t>between</a:t>
            </a:r>
            <a:r>
              <a:rPr lang="fr-FR" sz="4000" b="1" dirty="0"/>
              <a:t> infection and </a:t>
            </a:r>
            <a:r>
              <a:rPr lang="fr-FR" sz="4000" b="1" dirty="0" err="1"/>
              <a:t>diagnosis</a:t>
            </a:r>
            <a:r>
              <a:rPr lang="fr-FR" sz="4000" b="1" dirty="0"/>
              <a:t> in France in 2014-2016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0EDAAE-B1CC-7E44-B26B-43DD515C14CF}"/>
              </a:ext>
            </a:extLst>
          </p:cNvPr>
          <p:cNvSpPr txBox="1"/>
          <p:nvPr/>
        </p:nvSpPr>
        <p:spPr>
          <a:xfrm>
            <a:off x="4572431" y="566893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67FC53E9-0192-CF48-B633-9DA5AD84C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202" y="1077637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Source: ANRS &amp; Santé Publique France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7637836-6AB1-524F-B493-501D0AE50146}"/>
              </a:ext>
            </a:extLst>
          </p:cNvPr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9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r 18"/>
          <p:cNvGrpSpPr>
            <a:grpSpLocks noChangeAspect="1"/>
          </p:cNvGrpSpPr>
          <p:nvPr/>
        </p:nvGrpSpPr>
        <p:grpSpPr>
          <a:xfrm>
            <a:off x="-312073" y="2002678"/>
            <a:ext cx="7154772" cy="3960000"/>
            <a:chOff x="659118" y="1792654"/>
            <a:chExt cx="8277924" cy="458163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7351" y="2246289"/>
              <a:ext cx="5439691" cy="412799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59118" y="1792654"/>
              <a:ext cx="375674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noFill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742144" y="2669858"/>
            <a:ext cx="281756" cy="24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0A5C-F484-8E48-B985-857B049E7FBD}" type="slidenum">
              <a:rPr lang="fr-FR" smtClean="0"/>
              <a:t>9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7540" y="1587180"/>
            <a:ext cx="3674083" cy="646331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D80303"/>
                </a:solidFill>
              </a:rPr>
              <a:t>Centre</a:t>
            </a:r>
          </a:p>
          <a:p>
            <a:r>
              <a:rPr lang="en-US" dirty="0"/>
              <a:t>MSM, SSA-born heterosexual women</a:t>
            </a:r>
            <a:endParaRPr lang="fr-FR" dirty="0">
              <a:solidFill>
                <a:srgbClr val="D80303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8042" y="5410805"/>
            <a:ext cx="3441135" cy="646331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Born-abroad heterosexual men </a:t>
            </a:r>
          </a:p>
          <a:p>
            <a:r>
              <a:rPr lang="en-US" dirty="0"/>
              <a:t>Born-abroad heterosexual women </a:t>
            </a:r>
            <a:endParaRPr lang="fr-FR" dirty="0">
              <a:solidFill>
                <a:srgbClr val="D8030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72469" y="1914959"/>
            <a:ext cx="2258472" cy="1754326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D80303"/>
                </a:solidFill>
              </a:rPr>
              <a:t>Paris </a:t>
            </a:r>
            <a:r>
              <a:rPr lang="fr-FR" dirty="0" err="1">
                <a:solidFill>
                  <a:srgbClr val="D80303"/>
                </a:solidFill>
              </a:rPr>
              <a:t>region</a:t>
            </a:r>
            <a:endParaRPr lang="fr-FR" dirty="0">
              <a:solidFill>
                <a:srgbClr val="D80303"/>
              </a:solidFill>
            </a:endParaRPr>
          </a:p>
          <a:p>
            <a:r>
              <a:rPr lang="en-US" dirty="0"/>
              <a:t>Born-abroad MSM, MSM born in France, SSA-born heterosexual (women &amp; men)</a:t>
            </a:r>
          </a:p>
        </p:txBody>
      </p:sp>
      <p:cxnSp>
        <p:nvCxnSpPr>
          <p:cNvPr id="31" name="Connecteur droit avec flèche 30"/>
          <p:cNvCxnSpPr>
            <a:stCxn id="30" idx="1"/>
          </p:cNvCxnSpPr>
          <p:nvPr/>
        </p:nvCxnSpPr>
        <p:spPr>
          <a:xfrm flipH="1">
            <a:off x="4628115" y="2792122"/>
            <a:ext cx="1944354" cy="5233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660232" y="4964975"/>
            <a:ext cx="2090829" cy="1200329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D80303"/>
                </a:solidFill>
              </a:rPr>
              <a:t>PACA</a:t>
            </a:r>
          </a:p>
          <a:p>
            <a:r>
              <a:rPr lang="en-US" dirty="0"/>
              <a:t>Born-abroad MSM, </a:t>
            </a:r>
            <a:br>
              <a:rPr lang="en-US" dirty="0"/>
            </a:br>
            <a:r>
              <a:rPr lang="en-US" dirty="0"/>
              <a:t>MSM born in France</a:t>
            </a:r>
          </a:p>
          <a:p>
            <a:endParaRPr lang="fr-FR" dirty="0">
              <a:solidFill>
                <a:srgbClr val="D80303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523722" y="4921676"/>
            <a:ext cx="1432281" cy="529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68042" y="5080812"/>
            <a:ext cx="159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D80303"/>
                </a:solidFill>
              </a:rPr>
              <a:t>French Guyana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172345" y="2394764"/>
            <a:ext cx="569799" cy="275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917792" y="2492715"/>
            <a:ext cx="2495588" cy="128618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767138C-18F6-9744-9F85-FF9B0A78CDE9}"/>
              </a:ext>
            </a:extLst>
          </p:cNvPr>
          <p:cNvSpPr txBox="1"/>
          <p:nvPr/>
        </p:nvSpPr>
        <p:spPr>
          <a:xfrm>
            <a:off x="12629" y="6309320"/>
            <a:ext cx="873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Marty, </a:t>
            </a:r>
            <a:r>
              <a:rPr lang="fr-FR" sz="1200" dirty="0" err="1">
                <a:latin typeface="+mj-lt"/>
              </a:rPr>
              <a:t>Cazein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Panjo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Pillonel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Costagiola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Supervie</a:t>
            </a:r>
            <a:r>
              <a:rPr lang="fr-FR" sz="1200" dirty="0">
                <a:latin typeface="+mj-lt"/>
              </a:rPr>
              <a:t>, HERMETIC  </a:t>
            </a:r>
            <a:r>
              <a:rPr lang="fr-FR" sz="1200" dirty="0" err="1">
                <a:latin typeface="+mj-lt"/>
              </a:rPr>
              <a:t>study</a:t>
            </a:r>
            <a:r>
              <a:rPr lang="fr-FR" sz="1200" dirty="0">
                <a:latin typeface="+mj-lt"/>
              </a:rPr>
              <a:t> group (2018)</a:t>
            </a:r>
          </a:p>
          <a:p>
            <a:pPr algn="ctr"/>
            <a:r>
              <a:rPr lang="fr-FR" sz="1200" dirty="0">
                <a:latin typeface="+mj-lt"/>
                <a:hlinkClick r:id="rId4"/>
              </a:rPr>
              <a:t>https://onlinelibrary.wiley.com/doi/10.1002/jia2.25100</a:t>
            </a:r>
            <a:endParaRPr lang="fr-FR" sz="1200" dirty="0">
              <a:latin typeface="+mj-lt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CF7E091-AF70-534C-B6CE-1ABE44E20101}"/>
              </a:ext>
            </a:extLst>
          </p:cNvPr>
          <p:cNvSpPr txBox="1">
            <a:spLocks/>
          </p:cNvSpPr>
          <p:nvPr/>
        </p:nvSpPr>
        <p:spPr>
          <a:xfrm>
            <a:off x="-7281" y="87213"/>
            <a:ext cx="9432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Geographic </a:t>
            </a:r>
            <a:r>
              <a:rPr lang="fr-FR" sz="2700" b="1" dirty="0" err="1">
                <a:latin typeface="Calibri" charset="0"/>
                <a:ea typeface="Calibri" charset="0"/>
                <a:cs typeface="Calibri" charset="0"/>
              </a:rPr>
              <a:t>heterogeneity</a:t>
            </a:r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algn="ctr"/>
            <a:r>
              <a:rPr lang="fr-FR" sz="2700" b="1" dirty="0" err="1">
                <a:latin typeface="Calibri" charset="0"/>
                <a:ea typeface="Calibri" charset="0"/>
                <a:cs typeface="Calibri" charset="0"/>
              </a:rPr>
              <a:t>Estimated</a:t>
            </a:r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700" b="1" dirty="0" err="1"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fr-FR" sz="2700" b="1" dirty="0" err="1">
                <a:latin typeface="Calibri" charset="0"/>
                <a:ea typeface="Calibri" charset="0"/>
                <a:cs typeface="Calibri" charset="0"/>
              </a:rPr>
              <a:t>undiagnosed</a:t>
            </a:r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 HIV infections</a:t>
            </a:r>
          </a:p>
          <a:p>
            <a:pPr algn="ctr"/>
            <a:r>
              <a:rPr lang="fr-FR" sz="2700" b="1" dirty="0">
                <a:latin typeface="Calibri" charset="0"/>
                <a:ea typeface="Calibri" charset="0"/>
                <a:cs typeface="Calibri" charset="0"/>
              </a:rPr>
              <a:t>by administrative </a:t>
            </a:r>
            <a:r>
              <a:rPr lang="fr-FR" sz="2700" b="1" dirty="0" err="1">
                <a:latin typeface="Calibri" charset="0"/>
                <a:ea typeface="Calibri" charset="0"/>
                <a:cs typeface="Calibri" charset="0"/>
              </a:rPr>
              <a:t>region</a:t>
            </a:r>
            <a:endParaRPr lang="fr-FR" sz="27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fr-FR" altLang="fr-FR" sz="2000" b="1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CD07A9B-F3DE-024B-8316-62CB0C5B25EB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50748"/>
      </p:ext>
    </p:extLst>
  </p:cSld>
  <p:clrMapOvr>
    <a:masterClrMapping/>
  </p:clrMapOvr>
</p:sld>
</file>

<file path=ppt/theme/theme1.xml><?xml version="1.0" encoding="utf-8"?>
<a:theme xmlns:a="http://schemas.openxmlformats.org/drawingml/2006/main" name="ANRS_PPT_2010_couv_4">
  <a:themeElements>
    <a:clrScheme name="ANRS">
      <a:dk1>
        <a:sysClr val="windowText" lastClr="000000"/>
      </a:dk1>
      <a:lt1>
        <a:sysClr val="window" lastClr="FFFFFF"/>
      </a:lt1>
      <a:dk2>
        <a:srgbClr val="A82F6E"/>
      </a:dk2>
      <a:lt2>
        <a:srgbClr val="52508B"/>
      </a:lt2>
      <a:accent1>
        <a:srgbClr val="111355"/>
      </a:accent1>
      <a:accent2>
        <a:srgbClr val="E32634"/>
      </a:accent2>
      <a:accent3>
        <a:srgbClr val="4BAD31"/>
      </a:accent3>
      <a:accent4>
        <a:srgbClr val="592C77"/>
      </a:accent4>
      <a:accent5>
        <a:srgbClr val="00AAB6"/>
      </a:accent5>
      <a:accent6>
        <a:srgbClr val="96714C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ANRS_PPT_2010_couv_4</Template>
  <TotalTime>4923</TotalTime>
  <Words>673</Words>
  <Application>Microsoft Macintosh PowerPoint</Application>
  <PresentationFormat>Affichage à l'écran (4:3)</PresentationFormat>
  <Paragraphs>139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Bahnschrift SemiBold Condensed</vt:lpstr>
      <vt:lpstr>Calibri</vt:lpstr>
      <vt:lpstr>Gadugi</vt:lpstr>
      <vt:lpstr>Tw Cen MT</vt:lpstr>
      <vt:lpstr>Tw Cen MT Condensed</vt:lpstr>
      <vt:lpstr>Wingdings</vt:lpstr>
      <vt:lpstr>ANRS_PPT_2010_couv_4</vt:lpstr>
      <vt:lpstr>Présentation PowerPoint</vt:lpstr>
      <vt:lpstr>Présentation PowerPoint</vt:lpstr>
      <vt:lpstr>Présentation PowerPoint</vt:lpstr>
      <vt:lpstr>Cascade of care in France in 2016</vt:lpstr>
      <vt:lpstr>« Good » cascade of care in France in 2016</vt:lpstr>
      <vt:lpstr>Good cascade… … but stable incidence, </vt:lpstr>
      <vt:lpstr>Good cascade… … but stable incidence, &amp; long time interval infection - diagnosis</vt:lpstr>
      <vt:lpstr>Long time interval between infection and diagnosis in France in 2014-2016</vt:lpstr>
      <vt:lpstr>Présentation PowerPoint</vt:lpstr>
      <vt:lpstr>Long time interval between infection and diagnosis in France in 2014-2016</vt:lpstr>
      <vt:lpstr>The 4th 90 : good quality of life</vt:lpstr>
      <vt:lpstr>The ANRS CO3 Aquitaine Cohort’s  « Bring your own device » solution </vt:lpstr>
      <vt:lpstr>Présentation PowerPoint</vt:lpstr>
      <vt:lpstr>francois.dabis@anrs.fr  @DabisFrancois </vt:lpstr>
    </vt:vector>
  </TitlesOfParts>
  <Company>Inserm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</dc:title>
  <dc:subject>ANRS</dc:subject>
  <dc:creator>ANRS 3A</dc:creator>
  <cp:lastModifiedBy>Utilisateur Microsoft Office</cp:lastModifiedBy>
  <cp:revision>522</cp:revision>
  <cp:lastPrinted>2017-07-21T11:23:09Z</cp:lastPrinted>
  <dcterms:created xsi:type="dcterms:W3CDTF">2017-06-20T10:19:29Z</dcterms:created>
  <dcterms:modified xsi:type="dcterms:W3CDTF">2019-07-21T14:47:11Z</dcterms:modified>
</cp:coreProperties>
</file>